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72" r:id="rId2"/>
  </p:sldMasterIdLst>
  <p:sldIdLst>
    <p:sldId id="256" r:id="rId3"/>
    <p:sldId id="257" r:id="rId4"/>
    <p:sldId id="260" r:id="rId5"/>
    <p:sldId id="259" r:id="rId6"/>
    <p:sldId id="275" r:id="rId7"/>
    <p:sldId id="276" r:id="rId8"/>
    <p:sldId id="262" r:id="rId9"/>
    <p:sldId id="274" r:id="rId10"/>
    <p:sldId id="273" r:id="rId11"/>
    <p:sldId id="272" r:id="rId12"/>
    <p:sldId id="266" r:id="rId13"/>
    <p:sldId id="271" r:id="rId14"/>
  </p:sldIdLst>
  <p:sldSz cx="12192000" cy="6858000"/>
  <p:notesSz cx="6858000" cy="9144000"/>
  <p:embeddedFontLst>
    <p:embeddedFont>
      <p:font typeface="Bebas Neue" panose="020B0606020202050201" charset="0"/>
      <p:regular r:id="rId15"/>
    </p:embeddedFont>
    <p:embeddedFont>
      <p:font typeface="Calibri" panose="020F0502020204030204" pitchFamily="34" charset="0"/>
      <p:regular r:id="rId16"/>
      <p:bold r:id="rId17"/>
      <p:italic r:id="rId18"/>
      <p:boldItalic r:id="rId19"/>
    </p:embeddedFont>
    <p:embeddedFont>
      <p:font typeface="Calibri Light" panose="020F0302020204030204" pitchFamily="34" charset="0"/>
      <p:regular r:id="rId20"/>
      <p:italic r:id="rId21"/>
    </p:embeddedFont>
    <p:embeddedFont>
      <p:font typeface="Montserrat" panose="00000500000000000000" pitchFamily="2" charset="0"/>
      <p:regular r:id="rId22"/>
      <p:bold r:id="rId23"/>
      <p:italic r:id="rId24"/>
      <p:boldItalic r:id="rId25"/>
    </p:embeddedFont>
    <p:embeddedFont>
      <p:font typeface="Montserrat Light" panose="020B0604020202020204" charset="0"/>
      <p:regular r:id="rId26"/>
      <p:italic r:id="rId27"/>
    </p:embeddedFont>
    <p:embeddedFont>
      <p:font typeface="Poppins Medium" panose="020B0604020202020204" charset="0"/>
      <p:regular r:id="rId28"/>
      <p:italic r:id="rId29"/>
    </p:embeddedFont>
    <p:embeddedFont>
      <p:font typeface="Poppins SemiBold" panose="020B0604020202020204" charset="0"/>
      <p:bold r:id="rId30"/>
      <p:boldItalic r:id="rId3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11E"/>
    <a:srgbClr val="063D63"/>
    <a:srgbClr val="AFB135"/>
    <a:srgbClr val="2F2E33"/>
    <a:srgbClr val="395199"/>
    <a:srgbClr val="FFA52E"/>
    <a:srgbClr val="F73D19"/>
    <a:srgbClr val="04162E"/>
    <a:srgbClr val="2874A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3" autoAdjust="0"/>
    <p:restoredTop sz="94249" autoAdjust="0"/>
  </p:normalViewPr>
  <p:slideViewPr>
    <p:cSldViewPr snapToGrid="0">
      <p:cViewPr varScale="1">
        <p:scale>
          <a:sx n="68" d="100"/>
          <a:sy n="68" d="100"/>
        </p:scale>
        <p:origin x="16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font" Target="fonts/font7.fntdata"/><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0.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8.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tableStyles" Target="tableStyles.xml"/><Relationship Id="rId8" Type="http://schemas.openxmlformats.org/officeDocument/2006/relationships/slide" Target="slides/slide6.xml"/></Relationships>
</file>

<file path=ppt/media/image1.jpg>
</file>

<file path=ppt/media/image2.jpg>
</file>

<file path=ppt/media/image3.jpg>
</file>

<file path=ppt/media/image4.png>
</file>

<file path=ppt/media/image5.pn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997B921E-3E53-4F3C-B97F-523117DF2B59}" type="datetimeFigureOut">
              <a:rPr lang="en-US" smtClean="0"/>
              <a:t>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3737710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B921E-3E53-4F3C-B97F-523117DF2B59}" type="datetimeFigureOut">
              <a:rPr lang="en-US" smtClean="0"/>
              <a:t>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1958552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B921E-3E53-4F3C-B97F-523117DF2B59}" type="datetimeFigureOut">
              <a:rPr lang="en-US" smtClean="0"/>
              <a:t>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30936867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CDE5BC-6581-4CF7-A31E-FDB830CD30E9}" type="datetimeFigureOut">
              <a:rPr lang="en-US" smtClean="0"/>
              <a:t>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4984904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CDE5BC-6581-4CF7-A31E-FDB830CD30E9}" type="datetimeFigureOut">
              <a:rPr lang="en-US" smtClean="0"/>
              <a:t>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42611818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CDE5BC-6581-4CF7-A31E-FDB830CD30E9}" type="datetimeFigureOut">
              <a:rPr lang="en-US" smtClean="0"/>
              <a:t>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7147402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CDE5BC-6581-4CF7-A31E-FDB830CD30E9}" type="datetimeFigureOut">
              <a:rPr lang="en-US" smtClean="0"/>
              <a:t>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18182630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CDE5BC-6581-4CF7-A31E-FDB830CD30E9}" type="datetimeFigureOut">
              <a:rPr lang="en-US" smtClean="0"/>
              <a:t>2/2/2021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3106754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CDE5BC-6581-4CF7-A31E-FDB830CD30E9}" type="datetimeFigureOut">
              <a:rPr lang="en-US" smtClean="0"/>
              <a:t>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34831268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CDE5BC-6581-4CF7-A31E-FDB830CD30E9}" type="datetimeFigureOut">
              <a:rPr lang="en-US" smtClean="0"/>
              <a:t>2/2/2021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4217129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CDE5BC-6581-4CF7-A31E-FDB830CD30E9}" type="datetimeFigureOut">
              <a:rPr lang="en-US" smtClean="0"/>
              <a:t>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1093232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638175"/>
            <a:ext cx="10515600" cy="1052515"/>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B921E-3E53-4F3C-B97F-523117DF2B59}" type="datetimeFigureOut">
              <a:rPr lang="en-US" smtClean="0"/>
              <a:t>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35761619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CDE5BC-6581-4CF7-A31E-FDB830CD30E9}" type="datetimeFigureOut">
              <a:rPr lang="en-US" smtClean="0"/>
              <a:t>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16130612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CDE5BC-6581-4CF7-A31E-FDB830CD30E9}" type="datetimeFigureOut">
              <a:rPr lang="en-US" smtClean="0"/>
              <a:t>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37001088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CDE5BC-6581-4CF7-A31E-FDB830CD30E9}" type="datetimeFigureOut">
              <a:rPr lang="en-US" smtClean="0"/>
              <a:t>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dirty="0"/>
          </a:p>
        </p:txBody>
      </p:sp>
    </p:spTree>
    <p:extLst>
      <p:ext uri="{BB962C8B-B14F-4D97-AF65-F5344CB8AC3E}">
        <p14:creationId xmlns:p14="http://schemas.microsoft.com/office/powerpoint/2010/main" val="2613055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7B921E-3E53-4F3C-B97F-523117DF2B59}" type="datetimeFigureOut">
              <a:rPr lang="en-US" smtClean="0"/>
              <a:t>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153355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7B921E-3E53-4F3C-B97F-523117DF2B59}" type="datetimeFigureOut">
              <a:rPr lang="en-US" smtClean="0"/>
              <a:t>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1307520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7B921E-3E53-4F3C-B97F-523117DF2B59}" type="datetimeFigureOut">
              <a:rPr lang="en-US" smtClean="0"/>
              <a:t>2/2/2021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1908057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7B921E-3E53-4F3C-B97F-523117DF2B59}" type="datetimeFigureOut">
              <a:rPr lang="en-US" smtClean="0"/>
              <a:t>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1228275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7B921E-3E53-4F3C-B97F-523117DF2B59}" type="datetimeFigureOut">
              <a:rPr lang="en-US" smtClean="0"/>
              <a:t>2/2/2021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3049696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7B921E-3E53-4F3C-B97F-523117DF2B59}" type="datetimeFigureOut">
              <a:rPr lang="en-US" smtClean="0"/>
              <a:t>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4066637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7B921E-3E53-4F3C-B97F-523117DF2B59}" type="datetimeFigureOut">
              <a:rPr lang="en-US" smtClean="0"/>
              <a:t>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D7C2F5B-2447-46DF-A3B9-228C29ED5109}" type="slidenum">
              <a:rPr lang="en-US" smtClean="0"/>
              <a:t>‹#›</a:t>
            </a:fld>
            <a:endParaRPr lang="en-US" dirty="0"/>
          </a:p>
        </p:txBody>
      </p:sp>
    </p:spTree>
    <p:extLst>
      <p:ext uri="{BB962C8B-B14F-4D97-AF65-F5344CB8AC3E}">
        <p14:creationId xmlns:p14="http://schemas.microsoft.com/office/powerpoint/2010/main" val="2459108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7B921E-3E53-4F3C-B97F-523117DF2B59}" type="datetimeFigureOut">
              <a:rPr lang="en-US" smtClean="0"/>
              <a:t>2/2/2021</a:t>
            </a:fld>
            <a:endParaRPr lang="en-US"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7C2F5B-2447-46DF-A3B9-228C29ED5109}" type="slidenum">
              <a:rPr lang="en-US" smtClean="0"/>
              <a:t>‹#›</a:t>
            </a:fld>
            <a:endParaRPr lang="en-US" dirty="0"/>
          </a:p>
        </p:txBody>
      </p:sp>
    </p:spTree>
    <p:extLst>
      <p:ext uri="{BB962C8B-B14F-4D97-AF65-F5344CB8AC3E}">
        <p14:creationId xmlns:p14="http://schemas.microsoft.com/office/powerpoint/2010/main" val="18597601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600" kern="1200">
          <a:solidFill>
            <a:schemeClr val="bg1"/>
          </a:solidFill>
          <a:latin typeface="Poppins SemiBold" panose="00000700000000000000" pitchFamily="50" charset="0"/>
          <a:ea typeface="+mj-ea"/>
          <a:cs typeface="Poppins SemiBold" panose="00000700000000000000" pitchFamily="50"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rgbClr val="FFA52E"/>
          </a:solidFill>
          <a:latin typeface="Poppins Medium" panose="00000600000000000000" pitchFamily="50" charset="0"/>
          <a:ea typeface="Roboto Slab" pitchFamily="2" charset="0"/>
          <a:cs typeface="Poppins Medium" panose="00000600000000000000" pitchFamily="50"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rgbClr val="FFA52E"/>
          </a:solidFill>
          <a:latin typeface="Poppins Medium" panose="00000600000000000000" pitchFamily="50" charset="0"/>
          <a:ea typeface="Roboto Slab" pitchFamily="2" charset="0"/>
          <a:cs typeface="Poppins Medium" panose="00000600000000000000" pitchFamily="50"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rgbClr val="FFA52E"/>
          </a:solidFill>
          <a:latin typeface="Poppins Medium" panose="00000600000000000000" pitchFamily="50" charset="0"/>
          <a:ea typeface="Roboto Slab" pitchFamily="2" charset="0"/>
          <a:cs typeface="Poppins Medium" panose="00000600000000000000" pitchFamily="50"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FFA52E"/>
          </a:solidFill>
          <a:latin typeface="Poppins Medium" panose="00000600000000000000" pitchFamily="50" charset="0"/>
          <a:ea typeface="Roboto Slab" pitchFamily="2" charset="0"/>
          <a:cs typeface="Poppins Medium" panose="00000600000000000000" pitchFamily="50"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FFA52E"/>
          </a:solidFill>
          <a:latin typeface="Poppins Medium" panose="00000600000000000000" pitchFamily="50" charset="0"/>
          <a:ea typeface="Roboto Slab" pitchFamily="2" charset="0"/>
          <a:cs typeface="Poppins Medium" panose="00000600000000000000" pitchFamily="5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CDE5BC-6581-4CF7-A31E-FDB830CD30E9}" type="datetimeFigureOut">
              <a:rPr lang="en-US" smtClean="0"/>
              <a:t>2/2/2021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BAF942-3986-4969-A4CE-E1CA60CCF2BD}" type="slidenum">
              <a:rPr lang="en-US" smtClean="0"/>
              <a:t>‹#›</a:t>
            </a:fld>
            <a:endParaRPr lang="en-US" dirty="0"/>
          </a:p>
        </p:txBody>
      </p:sp>
    </p:spTree>
    <p:extLst>
      <p:ext uri="{BB962C8B-B14F-4D97-AF65-F5344CB8AC3E}">
        <p14:creationId xmlns:p14="http://schemas.microsoft.com/office/powerpoint/2010/main" val="414792750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44072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8184" y="174032"/>
            <a:ext cx="10175631" cy="1111843"/>
          </a:xfrm>
        </p:spPr>
        <p:txBody>
          <a:bodyPr vert="horz" lIns="91440" tIns="45720" rIns="91440" bIns="45720" rtlCol="0" anchor="ctr">
            <a:normAutofit/>
          </a:bodyPr>
          <a:lstStyle/>
          <a:p>
            <a:pPr algn="ctr"/>
            <a:r>
              <a:rPr lang="en-US" sz="3700" kern="1200">
                <a:solidFill>
                  <a:schemeClr val="tx1"/>
                </a:solidFill>
                <a:latin typeface="+mj-lt"/>
                <a:ea typeface="+mj-ea"/>
                <a:cs typeface="+mj-cs"/>
              </a:rPr>
              <a:t>Chapter 4 –Public and Private IP addresses</a:t>
            </a:r>
            <a:br>
              <a:rPr lang="en-US" sz="3700" b="1" kern="1200">
                <a:solidFill>
                  <a:schemeClr val="tx1"/>
                </a:solidFill>
                <a:latin typeface="+mj-lt"/>
                <a:ea typeface="+mj-ea"/>
                <a:cs typeface="+mj-cs"/>
              </a:rPr>
            </a:br>
            <a:endParaRPr lang="en-US" sz="3700" kern="1200">
              <a:solidFill>
                <a:schemeClr val="tx1"/>
              </a:solidFill>
              <a:latin typeface="+mj-lt"/>
              <a:ea typeface="+mj-ea"/>
              <a:cs typeface="+mj-cs"/>
            </a:endParaRPr>
          </a:p>
        </p:txBody>
      </p:sp>
      <p:sp>
        <p:nvSpPr>
          <p:cNvPr id="5" name="Rectangle 1">
            <a:extLst>
              <a:ext uri="{FF2B5EF4-FFF2-40B4-BE49-F238E27FC236}">
                <a16:creationId xmlns:a16="http://schemas.microsoft.com/office/drawing/2014/main" id="{74806353-D816-449A-9D60-2269E1DE8B8C}"/>
              </a:ext>
            </a:extLst>
          </p:cNvPr>
          <p:cNvSpPr>
            <a:spLocks noChangeArrowheads="1"/>
          </p:cNvSpPr>
          <p:nvPr/>
        </p:nvSpPr>
        <p:spPr bwMode="auto">
          <a:xfrm>
            <a:off x="1008184" y="1459907"/>
            <a:ext cx="10175630" cy="767904"/>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ctr" defTabSz="914400" eaLnBrk="1" fontAlgn="base" hangingPunct="1">
              <a:lnSpc>
                <a:spcPct val="90000"/>
              </a:lnSpc>
              <a:spcBef>
                <a:spcPct val="0"/>
              </a:spcBef>
              <a:spcAft>
                <a:spcPts val="600"/>
              </a:spcAft>
              <a:buClrTx/>
              <a:buSzTx/>
              <a:tabLst/>
            </a:pPr>
            <a:r>
              <a:rPr kumimoji="0" lang="en-US" altLang="en-US" sz="3200" b="1" i="0" u="none" strike="noStrike" cap="none" normalizeH="0" baseline="0" dirty="0">
                <a:ln>
                  <a:noFill/>
                </a:ln>
                <a:effectLst/>
                <a:latin typeface="+mn-lt"/>
              </a:rPr>
              <a:t>Private IP Address Ranges</a:t>
            </a:r>
          </a:p>
          <a:p>
            <a:pPr marL="0" marR="0" lvl="0" indent="-228600" algn="ctr" defTabSz="914400" eaLnBrk="1" fontAlgn="base" hangingPunct="1">
              <a:lnSpc>
                <a:spcPct val="90000"/>
              </a:lnSpc>
              <a:spcBef>
                <a:spcPct val="0"/>
              </a:spcBef>
              <a:spcAft>
                <a:spcPts val="600"/>
              </a:spcAft>
              <a:buClrTx/>
              <a:buSzTx/>
              <a:buFont typeface="Arial" panose="020B0604020202020204" pitchFamily="34" charset="0"/>
              <a:buChar char="•"/>
              <a:tabLst/>
            </a:pPr>
            <a:endParaRPr kumimoji="0" lang="en-US" altLang="en-US" sz="2000" b="0" i="0" u="none" strike="noStrike" cap="none" normalizeH="0" baseline="0" dirty="0">
              <a:ln>
                <a:noFill/>
              </a:ln>
              <a:effectLst/>
              <a:latin typeface="+mn-lt"/>
            </a:endParaRPr>
          </a:p>
        </p:txBody>
      </p:sp>
      <p:graphicFrame>
        <p:nvGraphicFramePr>
          <p:cNvPr id="4" name="Content Placeholder 3">
            <a:extLst>
              <a:ext uri="{FF2B5EF4-FFF2-40B4-BE49-F238E27FC236}">
                <a16:creationId xmlns:a16="http://schemas.microsoft.com/office/drawing/2014/main" id="{5A8694C0-5892-4D18-82A0-CB1B1D741EFF}"/>
              </a:ext>
            </a:extLst>
          </p:cNvPr>
          <p:cNvGraphicFramePr>
            <a:graphicFrameLocks noGrp="1"/>
          </p:cNvGraphicFramePr>
          <p:nvPr>
            <p:ph idx="1"/>
            <p:extLst>
              <p:ext uri="{D42A27DB-BD31-4B8C-83A1-F6EECF244321}">
                <p14:modId xmlns:p14="http://schemas.microsoft.com/office/powerpoint/2010/main" val="311845743"/>
              </p:ext>
            </p:extLst>
          </p:nvPr>
        </p:nvGraphicFramePr>
        <p:xfrm>
          <a:off x="835154" y="2813642"/>
          <a:ext cx="10515596" cy="3082409"/>
        </p:xfrm>
        <a:graphic>
          <a:graphicData uri="http://schemas.openxmlformats.org/drawingml/2006/table">
            <a:tbl>
              <a:tblPr firstRow="1" bandRow="1"/>
              <a:tblGrid>
                <a:gridCol w="5257798">
                  <a:extLst>
                    <a:ext uri="{9D8B030D-6E8A-4147-A177-3AD203B41FA5}">
                      <a16:colId xmlns:a16="http://schemas.microsoft.com/office/drawing/2014/main" val="1215374836"/>
                    </a:ext>
                  </a:extLst>
                </a:gridCol>
                <a:gridCol w="5257798">
                  <a:extLst>
                    <a:ext uri="{9D8B030D-6E8A-4147-A177-3AD203B41FA5}">
                      <a16:colId xmlns:a16="http://schemas.microsoft.com/office/drawing/2014/main" val="2629228163"/>
                    </a:ext>
                  </a:extLst>
                </a:gridCol>
              </a:tblGrid>
              <a:tr h="813701">
                <a:tc>
                  <a:txBody>
                    <a:bodyPr/>
                    <a:lstStyle/>
                    <a:p>
                      <a:pPr algn="l" fontAlgn="auto"/>
                      <a:r>
                        <a:rPr lang="en-US" sz="2700" b="0" cap="all">
                          <a:solidFill>
                            <a:srgbClr val="FFFFFF"/>
                          </a:solidFill>
                          <a:effectLst/>
                          <a:latin typeface="Montserrat" panose="00000500000000000000" pitchFamily="2" charset="0"/>
                        </a:rPr>
                        <a:t>ADDRESS CLASS</a:t>
                      </a:r>
                    </a:p>
                  </a:txBody>
                  <a:tcPr marL="143662" marR="143662" marT="172394" marB="172394"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r>
                        <a:rPr lang="en-US" sz="2700" b="0" cap="all">
                          <a:solidFill>
                            <a:srgbClr val="FFFFFF"/>
                          </a:solidFill>
                          <a:effectLst/>
                          <a:latin typeface="Montserrat" panose="00000500000000000000" pitchFamily="2" charset="0"/>
                        </a:rPr>
                        <a:t>ADDRESS RANGE</a:t>
                      </a:r>
                    </a:p>
                  </a:txBody>
                  <a:tcPr marL="143662" marR="143662" marT="172394" marB="172394"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extLst>
                  <a:ext uri="{0D108BD9-81ED-4DB2-BD59-A6C34878D82A}">
                    <a16:rowId xmlns:a16="http://schemas.microsoft.com/office/drawing/2014/main" val="3227689837"/>
                  </a:ext>
                </a:extLst>
              </a:tr>
              <a:tr h="756236">
                <a:tc>
                  <a:txBody>
                    <a:bodyPr/>
                    <a:lstStyle/>
                    <a:p>
                      <a:pPr algn="ctr" fontAlgn="t"/>
                      <a:r>
                        <a:rPr lang="en-US" sz="2700">
                          <a:solidFill>
                            <a:srgbClr val="00111E"/>
                          </a:solidFill>
                          <a:effectLst/>
                        </a:rPr>
                        <a:t>Class A</a:t>
                      </a:r>
                    </a:p>
                  </a:txBody>
                  <a:tcPr marL="143662" marR="143662" marT="143662" marB="14366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algn="ctr" fontAlgn="t"/>
                      <a:r>
                        <a:rPr lang="en-US" sz="2700">
                          <a:solidFill>
                            <a:srgbClr val="00111E"/>
                          </a:solidFill>
                          <a:effectLst/>
                        </a:rPr>
                        <a:t>10.0.0.0–10.255.255.255</a:t>
                      </a:r>
                    </a:p>
                  </a:txBody>
                  <a:tcPr marL="143662" marR="143662" marT="143662" marB="14366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extLst>
                  <a:ext uri="{0D108BD9-81ED-4DB2-BD59-A6C34878D82A}">
                    <a16:rowId xmlns:a16="http://schemas.microsoft.com/office/drawing/2014/main" val="3001269309"/>
                  </a:ext>
                </a:extLst>
              </a:tr>
              <a:tr h="756236">
                <a:tc>
                  <a:txBody>
                    <a:bodyPr/>
                    <a:lstStyle/>
                    <a:p>
                      <a:pPr algn="ctr" fontAlgn="t"/>
                      <a:r>
                        <a:rPr lang="en-US" sz="2700">
                          <a:solidFill>
                            <a:srgbClr val="00111E"/>
                          </a:solidFill>
                          <a:effectLst/>
                        </a:rPr>
                        <a:t>Class B</a:t>
                      </a:r>
                    </a:p>
                  </a:txBody>
                  <a:tcPr marL="143662" marR="143662" marT="143662" marB="14366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algn="ctr" fontAlgn="t"/>
                      <a:r>
                        <a:rPr lang="en-US" sz="2700">
                          <a:solidFill>
                            <a:srgbClr val="00111E"/>
                          </a:solidFill>
                          <a:effectLst/>
                        </a:rPr>
                        <a:t>172.16.0.0–172.31.255.255</a:t>
                      </a:r>
                    </a:p>
                  </a:txBody>
                  <a:tcPr marL="143662" marR="143662" marT="143662" marB="14366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extLst>
                  <a:ext uri="{0D108BD9-81ED-4DB2-BD59-A6C34878D82A}">
                    <a16:rowId xmlns:a16="http://schemas.microsoft.com/office/drawing/2014/main" val="2749985040"/>
                  </a:ext>
                </a:extLst>
              </a:tr>
              <a:tr h="756236">
                <a:tc>
                  <a:txBody>
                    <a:bodyPr/>
                    <a:lstStyle/>
                    <a:p>
                      <a:pPr algn="ctr" fontAlgn="t"/>
                      <a:r>
                        <a:rPr lang="en-US" sz="2700">
                          <a:solidFill>
                            <a:srgbClr val="00111E"/>
                          </a:solidFill>
                          <a:effectLst/>
                        </a:rPr>
                        <a:t>Class C</a:t>
                      </a:r>
                    </a:p>
                  </a:txBody>
                  <a:tcPr marL="143662" marR="143662" marT="143662" marB="14366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algn="ctr" fontAlgn="t"/>
                      <a:r>
                        <a:rPr lang="en-US" sz="2700">
                          <a:solidFill>
                            <a:srgbClr val="00111E"/>
                          </a:solidFill>
                          <a:effectLst/>
                        </a:rPr>
                        <a:t>192.168.0.0–192.168.255.255</a:t>
                      </a:r>
                    </a:p>
                  </a:txBody>
                  <a:tcPr marL="143662" marR="143662" marT="143662" marB="14366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extLst>
                  <a:ext uri="{0D108BD9-81ED-4DB2-BD59-A6C34878D82A}">
                    <a16:rowId xmlns:a16="http://schemas.microsoft.com/office/drawing/2014/main" val="235424306"/>
                  </a:ext>
                </a:extLst>
              </a:tr>
            </a:tbl>
          </a:graphicData>
        </a:graphic>
      </p:graphicFrame>
    </p:spTree>
    <p:extLst>
      <p:ext uri="{BB962C8B-B14F-4D97-AF65-F5344CB8AC3E}">
        <p14:creationId xmlns:p14="http://schemas.microsoft.com/office/powerpoint/2010/main" val="1753268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2925"/>
            <a:ext cx="10515600" cy="1147763"/>
          </a:xfrm>
        </p:spPr>
        <p:txBody>
          <a:bodyPr>
            <a:normAutofit fontScale="90000"/>
          </a:bodyPr>
          <a:lstStyle/>
          <a:p>
            <a:r>
              <a:rPr lang="en-US" dirty="0"/>
              <a:t>Chapter 4 –Network Address Translation (NAT)</a:t>
            </a:r>
            <a:endParaRPr lang="en-US" dirty="0">
              <a:solidFill>
                <a:srgbClr val="063D63"/>
              </a:solidFill>
              <a:latin typeface="Bebas Neue" panose="020B0606020202050201" pitchFamily="34" charset="0"/>
            </a:endParaRPr>
          </a:p>
        </p:txBody>
      </p:sp>
      <p:sp>
        <p:nvSpPr>
          <p:cNvPr id="3" name="Content Placeholder 2"/>
          <p:cNvSpPr>
            <a:spLocks noGrp="1"/>
          </p:cNvSpPr>
          <p:nvPr>
            <p:ph idx="1"/>
          </p:nvPr>
        </p:nvSpPr>
        <p:spPr/>
        <p:txBody>
          <a:bodyPr>
            <a:normAutofit/>
          </a:bodyPr>
          <a:lstStyle/>
          <a:p>
            <a:pPr marL="0" indent="0">
              <a:buNone/>
            </a:pPr>
            <a:r>
              <a:rPr lang="en-US" b="1" dirty="0"/>
              <a:t>Network Address Translation (NAT)-</a:t>
            </a:r>
            <a:r>
              <a:rPr lang="en-US" dirty="0"/>
              <a:t>NAT translates a private address to a public address</a:t>
            </a:r>
          </a:p>
          <a:p>
            <a:endParaRPr lang="en-US" sz="2400" dirty="0">
              <a:solidFill>
                <a:srgbClr val="00111E"/>
              </a:solidFill>
              <a:latin typeface="Montserrat Light" panose="00000400000000000000" pitchFamily="50" charset="0"/>
            </a:endParaRPr>
          </a:p>
          <a:p>
            <a:endParaRPr lang="en-US" sz="2400" dirty="0">
              <a:solidFill>
                <a:srgbClr val="00111E"/>
              </a:solidFill>
              <a:latin typeface="Montserrat Light" panose="00000400000000000000" pitchFamily="50" charset="0"/>
            </a:endParaRPr>
          </a:p>
          <a:p>
            <a:pPr marL="0" indent="0">
              <a:buNone/>
            </a:pPr>
            <a:r>
              <a:rPr lang="en-US" sz="4000" dirty="0">
                <a:solidFill>
                  <a:srgbClr val="00111E"/>
                </a:solidFill>
              </a:rPr>
              <a:t>   192.168.1.1                                107.13.77.244</a:t>
            </a:r>
          </a:p>
        </p:txBody>
      </p:sp>
      <p:sp>
        <p:nvSpPr>
          <p:cNvPr id="6" name="Arrow: Right 5" descr="Arrowing pointing to a public IP address from a Private IP address">
            <a:extLst>
              <a:ext uri="{FF2B5EF4-FFF2-40B4-BE49-F238E27FC236}">
                <a16:creationId xmlns:a16="http://schemas.microsoft.com/office/drawing/2014/main" id="{A8FAEE46-E0BB-4AA0-9E14-0346EBF45C1B}"/>
              </a:ext>
            </a:extLst>
          </p:cNvPr>
          <p:cNvSpPr/>
          <p:nvPr/>
        </p:nvSpPr>
        <p:spPr>
          <a:xfrm>
            <a:off x="4107765" y="3758978"/>
            <a:ext cx="2968283" cy="484632"/>
          </a:xfrm>
          <a:prstGeom prst="rightArrow">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2876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2925"/>
            <a:ext cx="10515600" cy="1147763"/>
          </a:xfrm>
        </p:spPr>
        <p:txBody>
          <a:bodyPr>
            <a:normAutofit fontScale="90000"/>
          </a:bodyPr>
          <a:lstStyle/>
          <a:p>
            <a:r>
              <a:rPr lang="en-US" dirty="0"/>
              <a:t>Chapter 4 –</a:t>
            </a:r>
            <a:r>
              <a:rPr lang="en-US" b="1" dirty="0"/>
              <a:t>IPV6 Address Types</a:t>
            </a:r>
            <a:br>
              <a:rPr lang="en-US" b="1" dirty="0"/>
            </a:br>
            <a:r>
              <a:rPr lang="en-US" dirty="0"/>
              <a:t> </a:t>
            </a:r>
            <a:endParaRPr lang="en-US" dirty="0">
              <a:solidFill>
                <a:srgbClr val="063D63"/>
              </a:solidFill>
              <a:latin typeface="Bebas Neue" panose="020B0606020202050201" pitchFamily="34" charset="0"/>
            </a:endParaRPr>
          </a:p>
        </p:txBody>
      </p:sp>
      <p:sp>
        <p:nvSpPr>
          <p:cNvPr id="3" name="Content Placeholder 2"/>
          <p:cNvSpPr>
            <a:spLocks noGrp="1"/>
          </p:cNvSpPr>
          <p:nvPr>
            <p:ph idx="1"/>
          </p:nvPr>
        </p:nvSpPr>
        <p:spPr>
          <a:xfrm>
            <a:off x="838200" y="1417662"/>
            <a:ext cx="10515600" cy="4351338"/>
          </a:xfrm>
        </p:spPr>
        <p:txBody>
          <a:bodyPr>
            <a:normAutofit fontScale="92500" lnSpcReduction="10000"/>
          </a:bodyPr>
          <a:lstStyle/>
          <a:p>
            <a:r>
              <a:rPr lang="en-US" b="1" dirty="0"/>
              <a:t> IPv6 unicast addresses </a:t>
            </a:r>
            <a:r>
              <a:rPr lang="en-US" dirty="0"/>
              <a:t>are used to identify a specific host’s interface on the network. Ipv6 has two scopes of unicast addresses: global address and link-local.</a:t>
            </a:r>
          </a:p>
          <a:p>
            <a:r>
              <a:rPr lang="en-US" b="1" dirty="0"/>
              <a:t>A global unicast address </a:t>
            </a:r>
            <a:r>
              <a:rPr lang="en-US" dirty="0"/>
              <a:t>is comparable to an IPv4 public address. Global unicast addresses are routable and can be used throughout the network.</a:t>
            </a:r>
          </a:p>
          <a:p>
            <a:r>
              <a:rPr lang="en-US" b="1" dirty="0"/>
              <a:t>IPv6 link-local addresses </a:t>
            </a:r>
            <a:r>
              <a:rPr lang="en-US" dirty="0"/>
              <a:t>are addresses that can be used to transmit data between host and routers that are on an attached link. If there is no router on the network, link-local addresses are used to transmit between devices on the link.</a:t>
            </a:r>
          </a:p>
          <a:p>
            <a:r>
              <a:rPr lang="en-US" b="1" dirty="0"/>
              <a:t>IPv6 site-local addresses </a:t>
            </a:r>
            <a:r>
              <a:rPr lang="en-US" dirty="0"/>
              <a:t>are like IPv4 private address space. Site-local addresses do not interfere with global unicast addresses. Routers do not forward site-local traffic outside the site.</a:t>
            </a:r>
            <a:endParaRPr lang="en-US" dirty="0">
              <a:solidFill>
                <a:srgbClr val="00111E"/>
              </a:solidFill>
              <a:latin typeface="Montserrat Light" panose="00000400000000000000" pitchFamily="50" charset="0"/>
            </a:endParaRPr>
          </a:p>
        </p:txBody>
      </p:sp>
    </p:spTree>
    <p:extLst>
      <p:ext uri="{BB962C8B-B14F-4D97-AF65-F5344CB8AC3E}">
        <p14:creationId xmlns:p14="http://schemas.microsoft.com/office/powerpoint/2010/main" val="2713029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5400" dirty="0"/>
              <a:t>Chapter 4</a:t>
            </a:r>
            <a:br>
              <a:rPr lang="en-US" sz="5400" dirty="0"/>
            </a:br>
            <a:r>
              <a:rPr lang="en-US" sz="5400" dirty="0"/>
              <a:t> IP Addresses </a:t>
            </a:r>
            <a:endParaRPr lang="en-US" sz="5400" dirty="0">
              <a:latin typeface="Bebas Neue" panose="020B0606020202050201" pitchFamily="34" charset="0"/>
              <a:ea typeface="Open Sans Light" panose="020B0306030504020204" pitchFamily="34" charset="0"/>
              <a:cs typeface="Open Sans Light" panose="020B0306030504020204" pitchFamily="34" charset="0"/>
            </a:endParaRPr>
          </a:p>
        </p:txBody>
      </p:sp>
      <p:sp>
        <p:nvSpPr>
          <p:cNvPr id="3" name="Subtitle 2"/>
          <p:cNvSpPr>
            <a:spLocks noGrp="1"/>
          </p:cNvSpPr>
          <p:nvPr>
            <p:ph type="subTitle" idx="1"/>
          </p:nvPr>
        </p:nvSpPr>
        <p:spPr/>
        <p:txBody>
          <a:bodyPr/>
          <a:lstStyle/>
          <a:p>
            <a:r>
              <a:rPr lang="en-US" dirty="0">
                <a:solidFill>
                  <a:srgbClr val="AFB135"/>
                </a:solidFill>
                <a:latin typeface="Montserrat Light" panose="00000400000000000000" pitchFamily="50" charset="0"/>
                <a:ea typeface="Open Sans" panose="020B0606030504020204" pitchFamily="34" charset="0"/>
                <a:cs typeface="Open Sans" panose="020B0606030504020204" pitchFamily="34" charset="0"/>
              </a:rPr>
              <a:t>Network and Security Fundamentals </a:t>
            </a:r>
          </a:p>
          <a:p>
            <a:endParaRPr lang="en-US" dirty="0">
              <a:solidFill>
                <a:srgbClr val="AFB135"/>
              </a:solidFill>
              <a:latin typeface="Montserrat Light" panose="00000400000000000000" pitchFamily="50"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4241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2925"/>
            <a:ext cx="10515600" cy="1147763"/>
          </a:xfrm>
        </p:spPr>
        <p:txBody>
          <a:bodyPr>
            <a:normAutofit/>
          </a:bodyPr>
          <a:lstStyle/>
          <a:p>
            <a:r>
              <a:rPr lang="en-US" dirty="0">
                <a:solidFill>
                  <a:srgbClr val="063D63"/>
                </a:solidFill>
                <a:latin typeface="Bebas Neue" panose="020B0606020202050201" pitchFamily="34" charset="0"/>
              </a:rPr>
              <a:t>Objectives </a:t>
            </a:r>
          </a:p>
        </p:txBody>
      </p:sp>
      <p:sp>
        <p:nvSpPr>
          <p:cNvPr id="3" name="Content Placeholder 2"/>
          <p:cNvSpPr>
            <a:spLocks noGrp="1"/>
          </p:cNvSpPr>
          <p:nvPr>
            <p:ph idx="1"/>
          </p:nvPr>
        </p:nvSpPr>
        <p:spPr/>
        <p:txBody>
          <a:bodyPr>
            <a:normAutofit/>
          </a:bodyPr>
          <a:lstStyle/>
          <a:p>
            <a:r>
              <a:rPr lang="en-US" dirty="0"/>
              <a:t>Describe the purpose of Internet Protocol version four (IPv4) and Internet Protocol version six (IPv6) addresses</a:t>
            </a:r>
          </a:p>
          <a:p>
            <a:pPr marL="0" indent="0">
              <a:buNone/>
            </a:pPr>
            <a:endParaRPr lang="en-US" dirty="0"/>
          </a:p>
          <a:p>
            <a:r>
              <a:rPr lang="en-US" dirty="0"/>
              <a:t>Identify classful and classless IPv4 addresses</a:t>
            </a:r>
          </a:p>
          <a:p>
            <a:endParaRPr lang="en-US" dirty="0"/>
          </a:p>
          <a:p>
            <a:r>
              <a:rPr lang="en-US" dirty="0"/>
              <a:t>Describe various address types such as multicast and broadcast</a:t>
            </a:r>
          </a:p>
          <a:p>
            <a:pPr marL="0" indent="0">
              <a:buNone/>
            </a:pPr>
            <a:endParaRPr lang="en-US" dirty="0"/>
          </a:p>
          <a:p>
            <a:r>
              <a:rPr lang="en-US" dirty="0"/>
              <a:t>Describe the purpose of a subnet mask and Classless inter-domain routing (CIDR) notation</a:t>
            </a:r>
          </a:p>
          <a:p>
            <a:endParaRPr lang="en-US" sz="2400" dirty="0">
              <a:solidFill>
                <a:srgbClr val="00111E"/>
              </a:solidFill>
              <a:latin typeface="Montserrat Light" panose="00000400000000000000" pitchFamily="50" charset="0"/>
            </a:endParaRPr>
          </a:p>
        </p:txBody>
      </p:sp>
    </p:spTree>
    <p:extLst>
      <p:ext uri="{BB962C8B-B14F-4D97-AF65-F5344CB8AC3E}">
        <p14:creationId xmlns:p14="http://schemas.microsoft.com/office/powerpoint/2010/main" val="27698518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8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640079" y="2053641"/>
            <a:ext cx="3669161" cy="2760098"/>
          </a:xfrm>
        </p:spPr>
        <p:txBody>
          <a:bodyPr>
            <a:normAutofit/>
          </a:bodyPr>
          <a:lstStyle/>
          <a:p>
            <a:r>
              <a:rPr lang="en-US">
                <a:solidFill>
                  <a:srgbClr val="FFFFFF"/>
                </a:solidFill>
              </a:rPr>
              <a:t>Chapter 4 –IP Addresses </a:t>
            </a:r>
            <a:endParaRPr lang="en-US">
              <a:solidFill>
                <a:srgbClr val="FFFFFF"/>
              </a:solidFill>
              <a:latin typeface="Bebas Neue" panose="020B0606020202050201" pitchFamily="34" charset="0"/>
            </a:endParaRPr>
          </a:p>
        </p:txBody>
      </p:sp>
      <p:sp>
        <p:nvSpPr>
          <p:cNvPr id="3" name="Content Placeholder 2"/>
          <p:cNvSpPr>
            <a:spLocks noGrp="1"/>
          </p:cNvSpPr>
          <p:nvPr>
            <p:ph idx="1"/>
          </p:nvPr>
        </p:nvSpPr>
        <p:spPr>
          <a:xfrm>
            <a:off x="6090574" y="801866"/>
            <a:ext cx="5306084" cy="5230634"/>
          </a:xfrm>
        </p:spPr>
        <p:txBody>
          <a:bodyPr anchor="ctr">
            <a:normAutofit/>
          </a:bodyPr>
          <a:lstStyle/>
          <a:p>
            <a:pPr marL="0" indent="0">
              <a:buNone/>
            </a:pPr>
            <a:r>
              <a:rPr lang="en-US" sz="2400">
                <a:solidFill>
                  <a:srgbClr val="000000"/>
                </a:solidFill>
                <a:latin typeface="Montserrat Light" panose="00000400000000000000" pitchFamily="50" charset="0"/>
              </a:rPr>
              <a:t>   What are IP Addresses ?</a:t>
            </a:r>
          </a:p>
          <a:p>
            <a:r>
              <a:rPr lang="en-US" sz="2400">
                <a:solidFill>
                  <a:srgbClr val="000000"/>
                </a:solidFill>
              </a:rPr>
              <a:t>IP addresses are extremely important to Transmission Control Protocol/Internet Protocol (TCP/IP) networks because each device must be assigned a unique IP address in order to communicate</a:t>
            </a:r>
            <a:endParaRPr lang="en-US" sz="2400">
              <a:solidFill>
                <a:srgbClr val="000000"/>
              </a:solidFill>
              <a:latin typeface="Montserrat Light" panose="00000400000000000000" pitchFamily="50" charset="0"/>
            </a:endParaRPr>
          </a:p>
        </p:txBody>
      </p:sp>
    </p:spTree>
    <p:extLst>
      <p:ext uri="{BB962C8B-B14F-4D97-AF65-F5344CB8AC3E}">
        <p14:creationId xmlns:p14="http://schemas.microsoft.com/office/powerpoint/2010/main" val="1733670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3">
            <a:extLst>
              <a:ext uri="{FF2B5EF4-FFF2-40B4-BE49-F238E27FC236}">
                <a16:creationId xmlns:a16="http://schemas.microsoft.com/office/drawing/2014/main" id="{FC7A3AA1-44C4-4CBE-8808-D86A411AD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03244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4FDAB746-A9A3-4EC2-8997-5EB71BC964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584458"/>
            <a:ext cx="12192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804672" y="338328"/>
            <a:ext cx="5011473" cy="1773936"/>
          </a:xfrm>
        </p:spPr>
        <p:txBody>
          <a:bodyPr>
            <a:normAutofit/>
          </a:bodyPr>
          <a:lstStyle/>
          <a:p>
            <a:r>
              <a:rPr lang="en-US" sz="4000" dirty="0">
                <a:solidFill>
                  <a:srgbClr val="FFFFFF"/>
                </a:solidFill>
              </a:rPr>
              <a:t>Chapter 4 –Network and Host </a:t>
            </a:r>
            <a:endParaRPr lang="en-US" sz="4000" dirty="0">
              <a:solidFill>
                <a:srgbClr val="FFFFFF"/>
              </a:solidFill>
              <a:latin typeface="Bebas Neue" panose="020B0606020202050201" pitchFamily="34" charset="0"/>
            </a:endParaRPr>
          </a:p>
        </p:txBody>
      </p:sp>
      <p:sp>
        <p:nvSpPr>
          <p:cNvPr id="3" name="Content Placeholder 2"/>
          <p:cNvSpPr>
            <a:spLocks noGrp="1"/>
          </p:cNvSpPr>
          <p:nvPr>
            <p:ph idx="1"/>
          </p:nvPr>
        </p:nvSpPr>
        <p:spPr>
          <a:xfrm>
            <a:off x="6266428" y="169163"/>
            <a:ext cx="5475288" cy="2694121"/>
          </a:xfrm>
        </p:spPr>
        <p:txBody>
          <a:bodyPr anchor="ctr">
            <a:normAutofit/>
          </a:bodyPr>
          <a:lstStyle/>
          <a:p>
            <a:r>
              <a:rPr lang="en-US" sz="2400" dirty="0">
                <a:solidFill>
                  <a:srgbClr val="FFFFFF"/>
                </a:solidFill>
              </a:rPr>
              <a:t>An IPv4 address is made up of four sets of eight binary digits, which are referred to as octets. Each IPv4 address is constructed of four octets containing 8 bits a piece. Therefore, an IPv4 address contains a total of 32 binary digits or bits.</a:t>
            </a:r>
          </a:p>
          <a:p>
            <a:endParaRPr lang="en-US" sz="1800" dirty="0">
              <a:solidFill>
                <a:srgbClr val="FFFFFF"/>
              </a:solidFill>
              <a:latin typeface="Montserrat Light" panose="00000400000000000000" pitchFamily="50" charset="0"/>
            </a:endParaRPr>
          </a:p>
        </p:txBody>
      </p:sp>
      <p:sp>
        <p:nvSpPr>
          <p:cNvPr id="28" name="Rectangle 27">
            <a:extLst>
              <a:ext uri="{FF2B5EF4-FFF2-40B4-BE49-F238E27FC236}">
                <a16:creationId xmlns:a16="http://schemas.microsoft.com/office/drawing/2014/main" id="{091C9E05-1ED5-4438-8E0F-382199749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805364"/>
            <a:ext cx="12188952" cy="405263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2" descr="An IP address divided into the network and device sections.">
            <a:extLst>
              <a:ext uri="{FF2B5EF4-FFF2-40B4-BE49-F238E27FC236}">
                <a16:creationId xmlns:a16="http://schemas.microsoft.com/office/drawing/2014/main" id="{F37AC5CD-8FD9-4B45-A984-117D1D847CA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9999" y="3656288"/>
            <a:ext cx="5166360" cy="186128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a:extLst>
              <a:ext uri="{FF2B5EF4-FFF2-40B4-BE49-F238E27FC236}">
                <a16:creationId xmlns:a16="http://schemas.microsoft.com/office/drawing/2014/main" id="{D52E6DD8-D04C-4CD0-AED0-0AAB633866FE}"/>
              </a:ext>
            </a:extLst>
          </p:cNvPr>
          <p:cNvGraphicFramePr>
            <a:graphicFrameLocks noGrp="1"/>
          </p:cNvGraphicFramePr>
          <p:nvPr>
            <p:extLst>
              <p:ext uri="{D42A27DB-BD31-4B8C-83A1-F6EECF244321}">
                <p14:modId xmlns:p14="http://schemas.microsoft.com/office/powerpoint/2010/main" val="3592147139"/>
              </p:ext>
            </p:extLst>
          </p:nvPr>
        </p:nvGraphicFramePr>
        <p:xfrm>
          <a:off x="6355641" y="3616883"/>
          <a:ext cx="5166360" cy="1940094"/>
        </p:xfrm>
        <a:graphic>
          <a:graphicData uri="http://schemas.openxmlformats.org/drawingml/2006/table">
            <a:tbl>
              <a:tblPr firstRow="1" bandRow="1"/>
              <a:tblGrid>
                <a:gridCol w="656979">
                  <a:extLst>
                    <a:ext uri="{9D8B030D-6E8A-4147-A177-3AD203B41FA5}">
                      <a16:colId xmlns:a16="http://schemas.microsoft.com/office/drawing/2014/main" val="1369635102"/>
                    </a:ext>
                  </a:extLst>
                </a:gridCol>
                <a:gridCol w="642067">
                  <a:extLst>
                    <a:ext uri="{9D8B030D-6E8A-4147-A177-3AD203B41FA5}">
                      <a16:colId xmlns:a16="http://schemas.microsoft.com/office/drawing/2014/main" val="1055878745"/>
                    </a:ext>
                  </a:extLst>
                </a:gridCol>
                <a:gridCol w="642067">
                  <a:extLst>
                    <a:ext uri="{9D8B030D-6E8A-4147-A177-3AD203B41FA5}">
                      <a16:colId xmlns:a16="http://schemas.microsoft.com/office/drawing/2014/main" val="2442830071"/>
                    </a:ext>
                  </a:extLst>
                </a:gridCol>
                <a:gridCol w="642067">
                  <a:extLst>
                    <a:ext uri="{9D8B030D-6E8A-4147-A177-3AD203B41FA5}">
                      <a16:colId xmlns:a16="http://schemas.microsoft.com/office/drawing/2014/main" val="1349481677"/>
                    </a:ext>
                  </a:extLst>
                </a:gridCol>
                <a:gridCol w="642067">
                  <a:extLst>
                    <a:ext uri="{9D8B030D-6E8A-4147-A177-3AD203B41FA5}">
                      <a16:colId xmlns:a16="http://schemas.microsoft.com/office/drawing/2014/main" val="1113130912"/>
                    </a:ext>
                  </a:extLst>
                </a:gridCol>
                <a:gridCol w="642067">
                  <a:extLst>
                    <a:ext uri="{9D8B030D-6E8A-4147-A177-3AD203B41FA5}">
                      <a16:colId xmlns:a16="http://schemas.microsoft.com/office/drawing/2014/main" val="1694306032"/>
                    </a:ext>
                  </a:extLst>
                </a:gridCol>
                <a:gridCol w="656979">
                  <a:extLst>
                    <a:ext uri="{9D8B030D-6E8A-4147-A177-3AD203B41FA5}">
                      <a16:colId xmlns:a16="http://schemas.microsoft.com/office/drawing/2014/main" val="2992612086"/>
                    </a:ext>
                  </a:extLst>
                </a:gridCol>
                <a:gridCol w="642067">
                  <a:extLst>
                    <a:ext uri="{9D8B030D-6E8A-4147-A177-3AD203B41FA5}">
                      <a16:colId xmlns:a16="http://schemas.microsoft.com/office/drawing/2014/main" val="1809349422"/>
                    </a:ext>
                  </a:extLst>
                </a:gridCol>
              </a:tblGrid>
              <a:tr h="500084">
                <a:tc>
                  <a:txBody>
                    <a:bodyPr/>
                    <a:lstStyle/>
                    <a:p>
                      <a:pPr algn="l" fontAlgn="auto"/>
                      <a:r>
                        <a:rPr lang="en-US" sz="1700" b="0" cap="all">
                          <a:solidFill>
                            <a:srgbClr val="FFFFFF"/>
                          </a:solidFill>
                          <a:effectLst/>
                          <a:latin typeface="Montserrat" panose="00000500000000000000" pitchFamily="2" charset="0"/>
                        </a:rPr>
                        <a:t>128</a:t>
                      </a:r>
                    </a:p>
                  </a:txBody>
                  <a:tcPr marL="86426" marR="86426" marT="103711" marB="103711"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r>
                        <a:rPr lang="en-US" sz="1700" b="0" cap="all">
                          <a:solidFill>
                            <a:srgbClr val="FFFFFF"/>
                          </a:solidFill>
                          <a:effectLst/>
                          <a:latin typeface="Montserrat" panose="00000500000000000000" pitchFamily="2" charset="0"/>
                        </a:rPr>
                        <a:t>64</a:t>
                      </a:r>
                    </a:p>
                  </a:txBody>
                  <a:tcPr marL="86426" marR="86426" marT="103711" marB="103711"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r>
                        <a:rPr lang="en-US" sz="1700" b="0" cap="all">
                          <a:solidFill>
                            <a:srgbClr val="FFFFFF"/>
                          </a:solidFill>
                          <a:effectLst/>
                          <a:latin typeface="Montserrat" panose="00000500000000000000" pitchFamily="2" charset="0"/>
                        </a:rPr>
                        <a:t>32</a:t>
                      </a:r>
                    </a:p>
                  </a:txBody>
                  <a:tcPr marL="86426" marR="86426" marT="103711" marB="103711"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r>
                        <a:rPr lang="en-US" sz="1700" b="0" cap="all">
                          <a:solidFill>
                            <a:srgbClr val="FFFFFF"/>
                          </a:solidFill>
                          <a:effectLst/>
                          <a:latin typeface="Montserrat" panose="00000500000000000000" pitchFamily="2" charset="0"/>
                        </a:rPr>
                        <a:t>16</a:t>
                      </a:r>
                    </a:p>
                  </a:txBody>
                  <a:tcPr marL="86426" marR="86426" marT="103711" marB="103711"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r>
                        <a:rPr lang="en-US" sz="1700" b="0" cap="all">
                          <a:solidFill>
                            <a:srgbClr val="FFFFFF"/>
                          </a:solidFill>
                          <a:effectLst/>
                          <a:latin typeface="Montserrat" panose="00000500000000000000" pitchFamily="2" charset="0"/>
                        </a:rPr>
                        <a:t>8</a:t>
                      </a:r>
                    </a:p>
                  </a:txBody>
                  <a:tcPr marL="86426" marR="86426" marT="103711" marB="103711"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r>
                        <a:rPr lang="en-US" sz="1700" b="0" cap="all">
                          <a:solidFill>
                            <a:srgbClr val="FFFFFF"/>
                          </a:solidFill>
                          <a:effectLst/>
                          <a:latin typeface="Montserrat" panose="00000500000000000000" pitchFamily="2" charset="0"/>
                        </a:rPr>
                        <a:t>4</a:t>
                      </a:r>
                    </a:p>
                  </a:txBody>
                  <a:tcPr marL="86426" marR="86426" marT="103711" marB="103711"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r>
                        <a:rPr lang="en-US" sz="1700" b="0" cap="all">
                          <a:solidFill>
                            <a:srgbClr val="FFFFFF"/>
                          </a:solidFill>
                          <a:effectLst/>
                          <a:latin typeface="Montserrat" panose="00000500000000000000" pitchFamily="2" charset="0"/>
                        </a:rPr>
                        <a:t>2</a:t>
                      </a:r>
                    </a:p>
                  </a:txBody>
                  <a:tcPr marL="86426" marR="86426" marT="103711" marB="103711"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r>
                        <a:rPr lang="en-US" sz="1700" b="0" cap="all">
                          <a:solidFill>
                            <a:srgbClr val="FFFFFF"/>
                          </a:solidFill>
                          <a:effectLst/>
                          <a:latin typeface="Montserrat" panose="00000500000000000000" pitchFamily="2" charset="0"/>
                        </a:rPr>
                        <a:t>1</a:t>
                      </a:r>
                    </a:p>
                  </a:txBody>
                  <a:tcPr marL="86426" marR="86426" marT="103711" marB="103711"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extLst>
                  <a:ext uri="{0D108BD9-81ED-4DB2-BD59-A6C34878D82A}">
                    <a16:rowId xmlns:a16="http://schemas.microsoft.com/office/drawing/2014/main" val="3859141408"/>
                  </a:ext>
                </a:extLst>
              </a:tr>
              <a:tr h="720005">
                <a:tc>
                  <a:txBody>
                    <a:bodyPr/>
                    <a:lstStyle/>
                    <a:p>
                      <a:pPr fontAlgn="t"/>
                      <a:r>
                        <a:rPr lang="en-US" sz="1700">
                          <a:solidFill>
                            <a:srgbClr val="00111E"/>
                          </a:solidFill>
                          <a:effectLst/>
                        </a:rPr>
                        <a:t>8th bit </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7th bit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6th bit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5th bit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4th bit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3rd bit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2nd bit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1st bit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extLst>
                  <a:ext uri="{0D108BD9-81ED-4DB2-BD59-A6C34878D82A}">
                    <a16:rowId xmlns:a16="http://schemas.microsoft.com/office/drawing/2014/main" val="2696607319"/>
                  </a:ext>
                </a:extLst>
              </a:tr>
              <a:tr h="720005">
                <a:tc>
                  <a:txBody>
                    <a:bodyPr/>
                    <a:lstStyle/>
                    <a:p>
                      <a:pPr fontAlgn="t"/>
                      <a:r>
                        <a:rPr lang="en-US" sz="1700">
                          <a:solidFill>
                            <a:srgbClr val="00111E"/>
                          </a:solidFill>
                          <a:effectLst/>
                        </a:rPr>
                        <a:t>128 (2</a:t>
                      </a:r>
                      <a:r>
                        <a:rPr lang="en-US" sz="1700" baseline="30000">
                          <a:solidFill>
                            <a:srgbClr val="00111E"/>
                          </a:solidFill>
                          <a:effectLst/>
                        </a:rPr>
                        <a:t>7</a:t>
                      </a:r>
                      <a:r>
                        <a:rPr lang="en-US" sz="1700">
                          <a:solidFill>
                            <a:srgbClr val="00111E"/>
                          </a:solidFill>
                          <a:effectLst/>
                        </a:rPr>
                        <a: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64 (2</a:t>
                      </a:r>
                      <a:r>
                        <a:rPr lang="en-US" sz="1700" baseline="30000">
                          <a:solidFill>
                            <a:srgbClr val="00111E"/>
                          </a:solidFill>
                          <a:effectLst/>
                        </a:rPr>
                        <a:t>6</a:t>
                      </a:r>
                      <a:r>
                        <a:rPr lang="en-US" sz="1700">
                          <a:solidFill>
                            <a:srgbClr val="00111E"/>
                          </a:solidFill>
                          <a:effectLst/>
                        </a:rPr>
                        <a: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32 (2</a:t>
                      </a:r>
                      <a:r>
                        <a:rPr lang="en-US" sz="1700" baseline="30000">
                          <a:solidFill>
                            <a:srgbClr val="00111E"/>
                          </a:solidFill>
                          <a:effectLst/>
                        </a:rPr>
                        <a:t>5</a:t>
                      </a:r>
                      <a:r>
                        <a:rPr lang="en-US" sz="1700">
                          <a:solidFill>
                            <a:srgbClr val="00111E"/>
                          </a:solidFill>
                          <a:effectLst/>
                        </a:rPr>
                        <a: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16 (2</a:t>
                      </a:r>
                      <a:r>
                        <a:rPr lang="en-US" sz="1700" baseline="30000">
                          <a:solidFill>
                            <a:srgbClr val="00111E"/>
                          </a:solidFill>
                          <a:effectLst/>
                        </a:rPr>
                        <a:t>4</a:t>
                      </a:r>
                      <a:r>
                        <a:rPr lang="en-US" sz="1700">
                          <a:solidFill>
                            <a:srgbClr val="00111E"/>
                          </a:solidFill>
                          <a:effectLst/>
                        </a:rPr>
                        <a: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8 (2</a:t>
                      </a:r>
                      <a:r>
                        <a:rPr lang="en-US" sz="1700" baseline="30000">
                          <a:solidFill>
                            <a:srgbClr val="00111E"/>
                          </a:solidFill>
                          <a:effectLst/>
                        </a:rPr>
                        <a:t>3</a:t>
                      </a:r>
                      <a:r>
                        <a:rPr lang="en-US" sz="1700">
                          <a:solidFill>
                            <a:srgbClr val="00111E"/>
                          </a:solidFill>
                          <a:effectLst/>
                        </a:rPr>
                        <a: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4 (2</a:t>
                      </a:r>
                      <a:r>
                        <a:rPr lang="en-US" sz="1700" baseline="30000">
                          <a:solidFill>
                            <a:srgbClr val="00111E"/>
                          </a:solidFill>
                          <a:effectLst/>
                        </a:rPr>
                        <a:t>2</a:t>
                      </a:r>
                      <a:r>
                        <a:rPr lang="en-US" sz="1700">
                          <a:solidFill>
                            <a:srgbClr val="00111E"/>
                          </a:solidFill>
                          <a:effectLst/>
                        </a:rPr>
                        <a: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2 (2</a:t>
                      </a:r>
                      <a:r>
                        <a:rPr lang="en-US" sz="1700" baseline="30000">
                          <a:solidFill>
                            <a:srgbClr val="00111E"/>
                          </a:solidFill>
                          <a:effectLst/>
                        </a:rPr>
                        <a:t>1</a:t>
                      </a:r>
                      <a:r>
                        <a:rPr lang="en-US" sz="1700">
                          <a:solidFill>
                            <a:srgbClr val="00111E"/>
                          </a:solidFill>
                          <a:effectLst/>
                        </a:rPr>
                        <a: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1700">
                          <a:solidFill>
                            <a:srgbClr val="00111E"/>
                          </a:solidFill>
                          <a:effectLst/>
                        </a:rPr>
                        <a:t>1 (2</a:t>
                      </a:r>
                      <a:r>
                        <a:rPr lang="en-US" sz="1700" baseline="30000">
                          <a:solidFill>
                            <a:srgbClr val="00111E"/>
                          </a:solidFill>
                          <a:effectLst/>
                        </a:rPr>
                        <a:t>0</a:t>
                      </a:r>
                      <a:r>
                        <a:rPr lang="en-US" sz="1700">
                          <a:solidFill>
                            <a:srgbClr val="00111E"/>
                          </a:solidFill>
                          <a:effectLst/>
                        </a:rPr>
                        <a:t>)</a:t>
                      </a:r>
                    </a:p>
                  </a:txBody>
                  <a:tcPr marL="86426" marR="86426" marT="86426" marB="86426">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extLst>
                  <a:ext uri="{0D108BD9-81ED-4DB2-BD59-A6C34878D82A}">
                    <a16:rowId xmlns:a16="http://schemas.microsoft.com/office/drawing/2014/main" val="464804325"/>
                  </a:ext>
                </a:extLst>
              </a:tr>
            </a:tbl>
          </a:graphicData>
        </a:graphic>
      </p:graphicFrame>
    </p:spTree>
    <p:extLst>
      <p:ext uri="{BB962C8B-B14F-4D97-AF65-F5344CB8AC3E}">
        <p14:creationId xmlns:p14="http://schemas.microsoft.com/office/powerpoint/2010/main" val="42536909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D38EE57-B708-47C9-A4A4-E25F09FAB0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57A28182-58A5-4DBB-8F64-BD944BCA81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12" name="Freeform 44">
              <a:extLst>
                <a:ext uri="{FF2B5EF4-FFF2-40B4-BE49-F238E27FC236}">
                  <a16:creationId xmlns:a16="http://schemas.microsoft.com/office/drawing/2014/main" id="{E4A9080E-7BA6-45FC-8677-8B9D5F4DAF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45">
              <a:extLst>
                <a:ext uri="{FF2B5EF4-FFF2-40B4-BE49-F238E27FC236}">
                  <a16:creationId xmlns:a16="http://schemas.microsoft.com/office/drawing/2014/main" id="{2163D516-75D4-4DE0-AC27-63719125AE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6">
              <a:extLst>
                <a:ext uri="{FF2B5EF4-FFF2-40B4-BE49-F238E27FC236}">
                  <a16:creationId xmlns:a16="http://schemas.microsoft.com/office/drawing/2014/main" id="{E74A26A5-C23A-46D4-B0FF-155FB38346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47">
              <a:extLst>
                <a:ext uri="{FF2B5EF4-FFF2-40B4-BE49-F238E27FC236}">
                  <a16:creationId xmlns:a16="http://schemas.microsoft.com/office/drawing/2014/main" id="{08E0243F-1062-43C6-AD04-130DFF6684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Rectangle 15">
              <a:extLst>
                <a:ext uri="{FF2B5EF4-FFF2-40B4-BE49-F238E27FC236}">
                  <a16:creationId xmlns:a16="http://schemas.microsoft.com/office/drawing/2014/main" id="{94C5517B-1B0F-47AA-93A5-3671899698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1047280" y="759805"/>
            <a:ext cx="10306520" cy="1325563"/>
          </a:xfrm>
        </p:spPr>
        <p:txBody>
          <a:bodyPr>
            <a:normAutofit/>
          </a:bodyPr>
          <a:lstStyle/>
          <a:p>
            <a:r>
              <a:rPr lang="en-US" sz="4000" dirty="0">
                <a:solidFill>
                  <a:srgbClr val="FFFFFF"/>
                </a:solidFill>
              </a:rPr>
              <a:t>Chapter 4 Classes of IPv4 Addresses  </a:t>
            </a:r>
            <a:endParaRPr lang="en-US" sz="4000" dirty="0">
              <a:solidFill>
                <a:srgbClr val="FFFFFF"/>
              </a:solidFill>
              <a:latin typeface="Bebas Neue" panose="020B0606020202050201" pitchFamily="34" charset="0"/>
            </a:endParaRPr>
          </a:p>
        </p:txBody>
      </p:sp>
      <p:sp>
        <p:nvSpPr>
          <p:cNvPr id="3" name="Content Placeholder 2"/>
          <p:cNvSpPr>
            <a:spLocks noGrp="1"/>
          </p:cNvSpPr>
          <p:nvPr>
            <p:ph idx="1"/>
          </p:nvPr>
        </p:nvSpPr>
        <p:spPr>
          <a:xfrm>
            <a:off x="1424904" y="2494451"/>
            <a:ext cx="4053545" cy="2612122"/>
          </a:xfrm>
        </p:spPr>
        <p:txBody>
          <a:bodyPr>
            <a:normAutofit/>
          </a:bodyPr>
          <a:lstStyle/>
          <a:p>
            <a:r>
              <a:rPr lang="en-US" sz="2400" dirty="0"/>
              <a:t>IPv4 uses five classes of useable IP ranges: Class A, Class B, Class C, Class D, and Class E. Classes A to C are the most used on local-area networks (LANs)</a:t>
            </a:r>
          </a:p>
          <a:p>
            <a:endParaRPr lang="en-US" sz="2400" dirty="0"/>
          </a:p>
          <a:p>
            <a:pPr marL="0" indent="0">
              <a:buNone/>
            </a:pPr>
            <a:endParaRPr lang="en-US" sz="2400" dirty="0">
              <a:latin typeface="Montserrat Light" panose="00000400000000000000" pitchFamily="50" charset="0"/>
            </a:endParaRPr>
          </a:p>
        </p:txBody>
      </p:sp>
      <p:graphicFrame>
        <p:nvGraphicFramePr>
          <p:cNvPr id="4" name="Table 3">
            <a:extLst>
              <a:ext uri="{FF2B5EF4-FFF2-40B4-BE49-F238E27FC236}">
                <a16:creationId xmlns:a16="http://schemas.microsoft.com/office/drawing/2014/main" id="{65A6797B-12AB-4A07-B8CD-1E457E787C7C}"/>
              </a:ext>
            </a:extLst>
          </p:cNvPr>
          <p:cNvGraphicFramePr>
            <a:graphicFrameLocks noGrp="1"/>
          </p:cNvGraphicFramePr>
          <p:nvPr>
            <p:extLst>
              <p:ext uri="{D42A27DB-BD31-4B8C-83A1-F6EECF244321}">
                <p14:modId xmlns:p14="http://schemas.microsoft.com/office/powerpoint/2010/main" val="3870324697"/>
              </p:ext>
            </p:extLst>
          </p:nvPr>
        </p:nvGraphicFramePr>
        <p:xfrm>
          <a:off x="5784031" y="2492376"/>
          <a:ext cx="6103169" cy="3563376"/>
        </p:xfrm>
        <a:graphic>
          <a:graphicData uri="http://schemas.openxmlformats.org/drawingml/2006/table">
            <a:tbl>
              <a:tblPr firstRow="1"/>
              <a:tblGrid>
                <a:gridCol w="1154796">
                  <a:extLst>
                    <a:ext uri="{9D8B030D-6E8A-4147-A177-3AD203B41FA5}">
                      <a16:colId xmlns:a16="http://schemas.microsoft.com/office/drawing/2014/main" val="2393960912"/>
                    </a:ext>
                  </a:extLst>
                </a:gridCol>
                <a:gridCol w="2095351">
                  <a:extLst>
                    <a:ext uri="{9D8B030D-6E8A-4147-A177-3AD203B41FA5}">
                      <a16:colId xmlns:a16="http://schemas.microsoft.com/office/drawing/2014/main" val="1399625377"/>
                    </a:ext>
                  </a:extLst>
                </a:gridCol>
                <a:gridCol w="2853022">
                  <a:extLst>
                    <a:ext uri="{9D8B030D-6E8A-4147-A177-3AD203B41FA5}">
                      <a16:colId xmlns:a16="http://schemas.microsoft.com/office/drawing/2014/main" val="2660478870"/>
                    </a:ext>
                  </a:extLst>
                </a:gridCol>
              </a:tblGrid>
              <a:tr h="618006">
                <a:tc>
                  <a:txBody>
                    <a:bodyPr/>
                    <a:lstStyle/>
                    <a:p>
                      <a:pPr algn="l" fontAlgn="auto">
                        <a:spcBef>
                          <a:spcPts val="0"/>
                        </a:spcBef>
                        <a:spcAft>
                          <a:spcPts val="0"/>
                        </a:spcAft>
                      </a:pPr>
                      <a:r>
                        <a:rPr lang="en-US" sz="1400" b="1" i="0" u="none" strike="noStrike" cap="all">
                          <a:solidFill>
                            <a:srgbClr val="FFFFFF"/>
                          </a:solidFill>
                          <a:effectLst/>
                          <a:latin typeface="Montserrat" panose="00000500000000000000"/>
                        </a:rPr>
                        <a:t>CLASS</a:t>
                      </a:r>
                      <a:endParaRPr lang="en-US" sz="1400" b="0" i="0" u="none" strike="noStrike">
                        <a:effectLst/>
                        <a:latin typeface="Arial" panose="020B0604020202020204" pitchFamily="34" charset="0"/>
                      </a:endParaRPr>
                    </a:p>
                  </a:txBody>
                  <a:tcPr marL="72332" marR="72332" marT="86799" marB="86799"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spcBef>
                          <a:spcPts val="0"/>
                        </a:spcBef>
                        <a:spcAft>
                          <a:spcPts val="0"/>
                        </a:spcAft>
                      </a:pPr>
                      <a:r>
                        <a:rPr lang="en-US" sz="1400" b="1" i="0" u="none" strike="noStrike" cap="all">
                          <a:solidFill>
                            <a:srgbClr val="FFFFFF"/>
                          </a:solidFill>
                          <a:effectLst/>
                          <a:latin typeface="Montserrat" panose="00000500000000000000"/>
                        </a:rPr>
                        <a:t>ADDRESS RANGE</a:t>
                      </a:r>
                      <a:endParaRPr lang="en-US" sz="1400" b="0" i="0" u="none" strike="noStrike">
                        <a:effectLst/>
                        <a:latin typeface="Arial" panose="020B0604020202020204" pitchFamily="34" charset="0"/>
                      </a:endParaRPr>
                    </a:p>
                  </a:txBody>
                  <a:tcPr marL="72332" marR="72332" marT="86799" marB="86799"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spcBef>
                          <a:spcPts val="0"/>
                        </a:spcBef>
                        <a:spcAft>
                          <a:spcPts val="0"/>
                        </a:spcAft>
                      </a:pPr>
                      <a:r>
                        <a:rPr lang="en-US" sz="1400" b="1" i="0" u="none" strike="noStrike" cap="all">
                          <a:solidFill>
                            <a:srgbClr val="FFFFFF"/>
                          </a:solidFill>
                          <a:effectLst/>
                          <a:latin typeface="Montserrat" panose="00000500000000000000"/>
                        </a:rPr>
                        <a:t>AVAILABLE NETWORKS AND HOST</a:t>
                      </a:r>
                      <a:endParaRPr lang="en-US" sz="1400" b="0" i="0" u="none" strike="noStrike">
                        <a:effectLst/>
                        <a:latin typeface="Arial" panose="020B0604020202020204" pitchFamily="34" charset="0"/>
                      </a:endParaRPr>
                    </a:p>
                  </a:txBody>
                  <a:tcPr marL="72332" marR="72332" marT="86799" marB="86799"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extLst>
                  <a:ext uri="{0D108BD9-81ED-4DB2-BD59-A6C34878D82A}">
                    <a16:rowId xmlns:a16="http://schemas.microsoft.com/office/drawing/2014/main" val="3585673939"/>
                  </a:ext>
                </a:extLst>
              </a:tr>
              <a:tr h="589074">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Class A</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1.0.0.1 to 126.255.255.254</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16 million hosts on each of 127 networks</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918011829"/>
                  </a:ext>
                </a:extLst>
              </a:tr>
              <a:tr h="589074">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Class B</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128.1.0.1 to 191.255.255.254</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65,000 hosts on each of 16,000</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4164872346"/>
                  </a:ext>
                </a:extLst>
              </a:tr>
              <a:tr h="589074">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Class C</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192.0.1.1 to 223.255.254.254</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254 hosts on each of two million networks</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2727627992"/>
                  </a:ext>
                </a:extLst>
              </a:tr>
              <a:tr h="589074">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Class D</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224.0.0.0 to 239.255.255.255</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Reserved for multicast</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4182487303"/>
                  </a:ext>
                </a:extLst>
              </a:tr>
              <a:tr h="589074">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Class E</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a:solidFill>
                            <a:srgbClr val="00111E"/>
                          </a:solidFill>
                          <a:effectLst/>
                          <a:latin typeface="Arial" panose="020B0604020202020204" pitchFamily="34" charset="0"/>
                        </a:rPr>
                        <a:t>240.0.0.0 to 254.255.255.254</a:t>
                      </a:r>
                      <a:endParaRPr lang="en-US" sz="1400" b="0" i="0" u="none" strike="noStrike">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400" b="0" i="0" u="none" strike="noStrike" dirty="0">
                          <a:solidFill>
                            <a:srgbClr val="00111E"/>
                          </a:solidFill>
                          <a:effectLst/>
                          <a:latin typeface="Arial" panose="020B0604020202020204" pitchFamily="34" charset="0"/>
                        </a:rPr>
                        <a:t>Reserved for research and development</a:t>
                      </a:r>
                      <a:endParaRPr lang="en-US" sz="1400" b="0" i="0" u="none" strike="noStrike" dirty="0">
                        <a:effectLst/>
                        <a:latin typeface="Arial" panose="020B0604020202020204" pitchFamily="34" charset="0"/>
                      </a:endParaRPr>
                    </a:p>
                  </a:txBody>
                  <a:tcPr marL="72332" marR="72332" marT="72332" marB="7233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341824439"/>
                  </a:ext>
                </a:extLst>
              </a:tr>
            </a:tbl>
          </a:graphicData>
        </a:graphic>
      </p:graphicFrame>
      <p:sp>
        <p:nvSpPr>
          <p:cNvPr id="5" name="TextBox 4">
            <a:extLst>
              <a:ext uri="{FF2B5EF4-FFF2-40B4-BE49-F238E27FC236}">
                <a16:creationId xmlns:a16="http://schemas.microsoft.com/office/drawing/2014/main" id="{15813A33-C49F-4AD1-B0F8-EB5C1190A01A}"/>
              </a:ext>
            </a:extLst>
          </p:cNvPr>
          <p:cNvSpPr txBox="1"/>
          <p:nvPr/>
        </p:nvSpPr>
        <p:spPr>
          <a:xfrm>
            <a:off x="812935" y="6217106"/>
            <a:ext cx="11551815" cy="369332"/>
          </a:xfrm>
          <a:prstGeom prst="rect">
            <a:avLst/>
          </a:prstGeom>
          <a:noFill/>
        </p:spPr>
        <p:txBody>
          <a:bodyPr wrap="square" rtlCol="0">
            <a:spAutoFit/>
          </a:bodyPr>
          <a:lstStyle/>
          <a:p>
            <a:r>
              <a:rPr lang="en-US" b="1" i="1"/>
              <a:t>*The IP address 127.0.0.1 is called the loopback address and is reserved for testing the TCP/IP stack on the localhost.</a:t>
            </a:r>
            <a:endParaRPr lang="en-US" dirty="0"/>
          </a:p>
        </p:txBody>
      </p:sp>
    </p:spTree>
    <p:extLst>
      <p:ext uri="{BB962C8B-B14F-4D97-AF65-F5344CB8AC3E}">
        <p14:creationId xmlns:p14="http://schemas.microsoft.com/office/powerpoint/2010/main" val="3213759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D38EE57-B708-47C9-A4A4-E25F09FAB0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57A28182-58A5-4DBB-8F64-BD944BCA81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24" name="Freeform 44">
              <a:extLst>
                <a:ext uri="{FF2B5EF4-FFF2-40B4-BE49-F238E27FC236}">
                  <a16:creationId xmlns:a16="http://schemas.microsoft.com/office/drawing/2014/main" id="{E4A9080E-7BA6-45FC-8677-8B9D5F4DAF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45">
              <a:extLst>
                <a:ext uri="{FF2B5EF4-FFF2-40B4-BE49-F238E27FC236}">
                  <a16:creationId xmlns:a16="http://schemas.microsoft.com/office/drawing/2014/main" id="{2163D516-75D4-4DE0-AC27-63719125AE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6">
              <a:extLst>
                <a:ext uri="{FF2B5EF4-FFF2-40B4-BE49-F238E27FC236}">
                  <a16:creationId xmlns:a16="http://schemas.microsoft.com/office/drawing/2014/main" id="{E74A26A5-C23A-46D4-B0FF-155FB38346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7">
              <a:extLst>
                <a:ext uri="{FF2B5EF4-FFF2-40B4-BE49-F238E27FC236}">
                  <a16:creationId xmlns:a16="http://schemas.microsoft.com/office/drawing/2014/main" id="{08E0243F-1062-43C6-AD04-130DFF6684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Rectangle 27">
              <a:extLst>
                <a:ext uri="{FF2B5EF4-FFF2-40B4-BE49-F238E27FC236}">
                  <a16:creationId xmlns:a16="http://schemas.microsoft.com/office/drawing/2014/main" id="{94C5517B-1B0F-47AA-93A5-3671899698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1047280" y="759805"/>
            <a:ext cx="10306520" cy="1325563"/>
          </a:xfrm>
        </p:spPr>
        <p:txBody>
          <a:bodyPr>
            <a:normAutofit/>
          </a:bodyPr>
          <a:lstStyle/>
          <a:p>
            <a:r>
              <a:rPr lang="en-US" sz="4000" dirty="0">
                <a:solidFill>
                  <a:srgbClr val="FFFFFF"/>
                </a:solidFill>
              </a:rPr>
              <a:t>Chapter 4 –IP Addresses, Subnet Mask, Slash Notation, Binary</a:t>
            </a:r>
            <a:endParaRPr lang="en-US" sz="4000" dirty="0">
              <a:solidFill>
                <a:srgbClr val="FFFFFF"/>
              </a:solidFill>
              <a:latin typeface="Bebas Neue" panose="020B0606020202050201" pitchFamily="34" charset="0"/>
            </a:endParaRPr>
          </a:p>
        </p:txBody>
      </p:sp>
      <p:sp>
        <p:nvSpPr>
          <p:cNvPr id="3" name="Content Placeholder 2"/>
          <p:cNvSpPr>
            <a:spLocks noGrp="1"/>
          </p:cNvSpPr>
          <p:nvPr>
            <p:ph idx="1"/>
          </p:nvPr>
        </p:nvSpPr>
        <p:spPr>
          <a:xfrm>
            <a:off x="1235907" y="2520178"/>
            <a:ext cx="3919189" cy="3563159"/>
          </a:xfrm>
        </p:spPr>
        <p:txBody>
          <a:bodyPr>
            <a:normAutofit lnSpcReduction="10000"/>
          </a:bodyPr>
          <a:lstStyle/>
          <a:p>
            <a:r>
              <a:rPr lang="en-US" sz="2400" dirty="0"/>
              <a:t>Every IP address has an associated subnet mask. A subnet mask looks very similar to an IP address and is also 32 bits long. However, a subnet mask has a very different purpose than an IP address. A subnet mask in binary is a string of ones followed by zeros.</a:t>
            </a:r>
            <a:endParaRPr lang="en-US" sz="2400" dirty="0">
              <a:latin typeface="Montserrat Light" panose="00000400000000000000" pitchFamily="50" charset="0"/>
            </a:endParaRPr>
          </a:p>
        </p:txBody>
      </p:sp>
      <p:graphicFrame>
        <p:nvGraphicFramePr>
          <p:cNvPr id="5" name="Table 4">
            <a:extLst>
              <a:ext uri="{FF2B5EF4-FFF2-40B4-BE49-F238E27FC236}">
                <a16:creationId xmlns:a16="http://schemas.microsoft.com/office/drawing/2014/main" id="{A9CE950A-5463-499A-A5F8-46DD90C2391B}"/>
              </a:ext>
            </a:extLst>
          </p:cNvPr>
          <p:cNvGraphicFramePr>
            <a:graphicFrameLocks noGrp="1"/>
          </p:cNvGraphicFramePr>
          <p:nvPr>
            <p:extLst>
              <p:ext uri="{D42A27DB-BD31-4B8C-83A1-F6EECF244321}">
                <p14:modId xmlns:p14="http://schemas.microsoft.com/office/powerpoint/2010/main" val="2044338379"/>
              </p:ext>
            </p:extLst>
          </p:nvPr>
        </p:nvGraphicFramePr>
        <p:xfrm>
          <a:off x="5155096" y="2812888"/>
          <a:ext cx="6899500" cy="3409396"/>
        </p:xfrm>
        <a:graphic>
          <a:graphicData uri="http://schemas.openxmlformats.org/drawingml/2006/table">
            <a:tbl>
              <a:tblPr firstRow="1" bandRow="1">
                <a:solidFill>
                  <a:schemeClr val="tx1">
                    <a:lumMod val="65000"/>
                    <a:lumOff val="35000"/>
                  </a:schemeClr>
                </a:solidFill>
              </a:tblPr>
              <a:tblGrid>
                <a:gridCol w="1363557">
                  <a:extLst>
                    <a:ext uri="{9D8B030D-6E8A-4147-A177-3AD203B41FA5}">
                      <a16:colId xmlns:a16="http://schemas.microsoft.com/office/drawing/2014/main" val="881696825"/>
                    </a:ext>
                  </a:extLst>
                </a:gridCol>
                <a:gridCol w="1158816">
                  <a:extLst>
                    <a:ext uri="{9D8B030D-6E8A-4147-A177-3AD203B41FA5}">
                      <a16:colId xmlns:a16="http://schemas.microsoft.com/office/drawing/2014/main" val="1281194348"/>
                    </a:ext>
                  </a:extLst>
                </a:gridCol>
                <a:gridCol w="1203408">
                  <a:extLst>
                    <a:ext uri="{9D8B030D-6E8A-4147-A177-3AD203B41FA5}">
                      <a16:colId xmlns:a16="http://schemas.microsoft.com/office/drawing/2014/main" val="645450343"/>
                    </a:ext>
                  </a:extLst>
                </a:gridCol>
                <a:gridCol w="3173719">
                  <a:extLst>
                    <a:ext uri="{9D8B030D-6E8A-4147-A177-3AD203B41FA5}">
                      <a16:colId xmlns:a16="http://schemas.microsoft.com/office/drawing/2014/main" val="1763016615"/>
                    </a:ext>
                  </a:extLst>
                </a:gridCol>
              </a:tblGrid>
              <a:tr h="920518">
                <a:tc>
                  <a:txBody>
                    <a:bodyPr/>
                    <a:lstStyle/>
                    <a:p>
                      <a:pPr algn="l" fontAlgn="auto"/>
                      <a:r>
                        <a:rPr lang="en-US" sz="1200" b="1" cap="all" spc="60">
                          <a:solidFill>
                            <a:schemeClr val="tx1"/>
                          </a:solidFill>
                          <a:effectLst/>
                          <a:latin typeface="Montserrat" panose="00000500000000000000" pitchFamily="2" charset="0"/>
                        </a:rPr>
                        <a:t>IP ADDRESS CLASS</a:t>
                      </a:r>
                    </a:p>
                  </a:txBody>
                  <a:tcPr marL="85316" marR="85316" marT="85316" marB="85316" anchor="ctr">
                    <a:lnL w="12700" cmpd="sng">
                      <a:noFill/>
                    </a:lnL>
                    <a:lnR w="12700" cmpd="sng">
                      <a:noFill/>
                    </a:lnR>
                    <a:lnT w="12700" cmpd="sng">
                      <a:noFill/>
                    </a:lnT>
                    <a:lnB w="38100" cmpd="sng">
                      <a:noFill/>
                    </a:lnB>
                    <a:noFill/>
                  </a:tcPr>
                </a:tc>
                <a:tc>
                  <a:txBody>
                    <a:bodyPr/>
                    <a:lstStyle/>
                    <a:p>
                      <a:pPr algn="l" fontAlgn="auto"/>
                      <a:r>
                        <a:rPr lang="en-US" sz="1200" b="1" cap="all" spc="60" dirty="0">
                          <a:solidFill>
                            <a:schemeClr val="tx1"/>
                          </a:solidFill>
                          <a:effectLst/>
                          <a:latin typeface="Montserrat" panose="00000500000000000000" pitchFamily="2" charset="0"/>
                        </a:rPr>
                        <a:t>DEFAULT SUBNET MASK</a:t>
                      </a:r>
                    </a:p>
                  </a:txBody>
                  <a:tcPr marL="85316" marR="85316" marT="85316" marB="85316" anchor="ctr">
                    <a:lnL w="12700" cmpd="sng">
                      <a:noFill/>
                    </a:lnL>
                    <a:lnR w="12700" cmpd="sng">
                      <a:noFill/>
                    </a:lnR>
                    <a:lnT w="12700" cmpd="sng">
                      <a:noFill/>
                    </a:lnT>
                    <a:lnB w="38100" cmpd="sng">
                      <a:noFill/>
                    </a:lnB>
                    <a:noFill/>
                  </a:tcPr>
                </a:tc>
                <a:tc>
                  <a:txBody>
                    <a:bodyPr/>
                    <a:lstStyle/>
                    <a:p>
                      <a:pPr algn="l" fontAlgn="auto"/>
                      <a:r>
                        <a:rPr lang="en-US" sz="1200" b="1" cap="all" spc="60">
                          <a:solidFill>
                            <a:schemeClr val="tx1"/>
                          </a:solidFill>
                          <a:effectLst/>
                          <a:latin typeface="Montserrat" panose="00000500000000000000" pitchFamily="2" charset="0"/>
                        </a:rPr>
                        <a:t>SLASH NOTATION</a:t>
                      </a:r>
                    </a:p>
                  </a:txBody>
                  <a:tcPr marL="85316" marR="85316" marT="85316" marB="85316" anchor="ctr">
                    <a:lnL w="12700" cmpd="sng">
                      <a:noFill/>
                    </a:lnL>
                    <a:lnR w="12700" cmpd="sng">
                      <a:noFill/>
                    </a:lnR>
                    <a:lnT w="12700" cmpd="sng">
                      <a:noFill/>
                    </a:lnT>
                    <a:lnB w="38100" cmpd="sng">
                      <a:noFill/>
                    </a:lnB>
                    <a:noFill/>
                  </a:tcPr>
                </a:tc>
                <a:tc>
                  <a:txBody>
                    <a:bodyPr/>
                    <a:lstStyle/>
                    <a:p>
                      <a:pPr algn="l" fontAlgn="auto"/>
                      <a:r>
                        <a:rPr lang="en-US" sz="1200" b="1" cap="all" spc="60" dirty="0">
                          <a:solidFill>
                            <a:schemeClr val="tx1"/>
                          </a:solidFill>
                          <a:effectLst/>
                          <a:latin typeface="Montserrat" panose="00000500000000000000" pitchFamily="2" charset="0"/>
                        </a:rPr>
                        <a:t>BINARY</a:t>
                      </a:r>
                    </a:p>
                  </a:txBody>
                  <a:tcPr marL="85316" marR="85316" marT="85316" marB="85316" anchor="ctr">
                    <a:lnL w="12700" cmpd="sng">
                      <a:noFill/>
                    </a:lnL>
                    <a:lnR w="12700" cmpd="sng">
                      <a:noFill/>
                    </a:lnR>
                    <a:lnT w="12700" cmpd="sng">
                      <a:noFill/>
                    </a:lnT>
                    <a:lnB w="38100" cmpd="sng">
                      <a:noFill/>
                    </a:lnB>
                    <a:noFill/>
                  </a:tcPr>
                </a:tc>
                <a:extLst>
                  <a:ext uri="{0D108BD9-81ED-4DB2-BD59-A6C34878D82A}">
                    <a16:rowId xmlns:a16="http://schemas.microsoft.com/office/drawing/2014/main" val="577986501"/>
                  </a:ext>
                </a:extLst>
              </a:tr>
              <a:tr h="829626">
                <a:tc>
                  <a:txBody>
                    <a:bodyPr/>
                    <a:lstStyle/>
                    <a:p>
                      <a:pPr fontAlgn="t"/>
                      <a:r>
                        <a:rPr lang="en-US" sz="1400" cap="none" spc="0">
                          <a:solidFill>
                            <a:schemeClr val="bg1"/>
                          </a:solidFill>
                          <a:effectLst/>
                        </a:rPr>
                        <a:t>Class A</a:t>
                      </a:r>
                    </a:p>
                  </a:txBody>
                  <a:tcPr marL="59247" marR="59247" marT="59247" marB="56878">
                    <a:lnL w="12700" cmpd="sng">
                      <a:noFill/>
                      <a:prstDash val="solid"/>
                    </a:lnL>
                    <a:lnR w="12700" cmpd="sng">
                      <a:noFill/>
                      <a:prstDash val="solid"/>
                    </a:lnR>
                    <a:lnT w="38100" cmpd="sng">
                      <a:noFill/>
                    </a:lnT>
                    <a:lnB w="12700" cmpd="sng">
                      <a:noFill/>
                      <a:prstDash val="solid"/>
                    </a:lnB>
                    <a:solidFill>
                      <a:schemeClr val="tx1">
                        <a:lumMod val="65000"/>
                        <a:lumOff val="35000"/>
                      </a:schemeClr>
                    </a:solidFill>
                  </a:tcPr>
                </a:tc>
                <a:tc>
                  <a:txBody>
                    <a:bodyPr/>
                    <a:lstStyle/>
                    <a:p>
                      <a:pPr fontAlgn="t"/>
                      <a:r>
                        <a:rPr lang="en-US" sz="1400" cap="none" spc="0">
                          <a:solidFill>
                            <a:schemeClr val="bg1"/>
                          </a:solidFill>
                          <a:effectLst/>
                        </a:rPr>
                        <a:t>255.0.0.0</a:t>
                      </a:r>
                    </a:p>
                  </a:txBody>
                  <a:tcPr marL="59247" marR="59247" marT="59247" marB="56878">
                    <a:lnL w="12700" cmpd="sng">
                      <a:noFill/>
                      <a:prstDash val="solid"/>
                    </a:lnL>
                    <a:lnR w="12700" cmpd="sng">
                      <a:noFill/>
                      <a:prstDash val="solid"/>
                    </a:lnR>
                    <a:lnT w="38100" cmpd="sng">
                      <a:noFill/>
                    </a:lnT>
                    <a:lnB w="12700" cmpd="sng">
                      <a:noFill/>
                      <a:prstDash val="solid"/>
                    </a:lnB>
                    <a:solidFill>
                      <a:schemeClr val="tx1">
                        <a:lumMod val="65000"/>
                        <a:lumOff val="35000"/>
                      </a:schemeClr>
                    </a:solidFill>
                  </a:tcPr>
                </a:tc>
                <a:tc>
                  <a:txBody>
                    <a:bodyPr/>
                    <a:lstStyle/>
                    <a:p>
                      <a:pPr fontAlgn="t"/>
                      <a:r>
                        <a:rPr lang="en-US" sz="1400" cap="none" spc="0">
                          <a:solidFill>
                            <a:schemeClr val="bg1"/>
                          </a:solidFill>
                          <a:effectLst/>
                        </a:rPr>
                        <a:t>/8</a:t>
                      </a:r>
                    </a:p>
                  </a:txBody>
                  <a:tcPr marL="59247" marR="59247" marT="59247" marB="56878">
                    <a:lnL w="12700" cmpd="sng">
                      <a:noFill/>
                      <a:prstDash val="solid"/>
                    </a:lnL>
                    <a:lnR w="12700" cmpd="sng">
                      <a:noFill/>
                      <a:prstDash val="solid"/>
                    </a:lnR>
                    <a:lnT w="38100" cmpd="sng">
                      <a:noFill/>
                    </a:lnT>
                    <a:lnB w="12700" cmpd="sng">
                      <a:noFill/>
                      <a:prstDash val="solid"/>
                    </a:lnB>
                    <a:solidFill>
                      <a:schemeClr val="tx1">
                        <a:lumMod val="65000"/>
                        <a:lumOff val="35000"/>
                      </a:schemeClr>
                    </a:solidFill>
                  </a:tcPr>
                </a:tc>
                <a:tc>
                  <a:txBody>
                    <a:bodyPr/>
                    <a:lstStyle/>
                    <a:p>
                      <a:pPr fontAlgn="t"/>
                      <a:r>
                        <a:rPr lang="en-US" sz="1400" cap="none" spc="0">
                          <a:solidFill>
                            <a:schemeClr val="bg1"/>
                          </a:solidFill>
                          <a:effectLst/>
                        </a:rPr>
                        <a:t>11111111.00000000.00000000.00000000</a:t>
                      </a:r>
                    </a:p>
                  </a:txBody>
                  <a:tcPr marL="59247" marR="59247" marT="59247" marB="56878">
                    <a:lnL w="12700" cmpd="sng">
                      <a:noFill/>
                      <a:prstDash val="solid"/>
                    </a:lnL>
                    <a:lnR w="12700" cmpd="sng">
                      <a:noFill/>
                      <a:prstDash val="solid"/>
                    </a:lnR>
                    <a:lnT w="38100" cmpd="sng">
                      <a:noFill/>
                    </a:lnT>
                    <a:lnB w="12700" cmpd="sng">
                      <a:noFill/>
                      <a:prstDash val="solid"/>
                    </a:lnB>
                    <a:solidFill>
                      <a:schemeClr val="tx1">
                        <a:lumMod val="65000"/>
                        <a:lumOff val="35000"/>
                      </a:schemeClr>
                    </a:solidFill>
                  </a:tcPr>
                </a:tc>
                <a:extLst>
                  <a:ext uri="{0D108BD9-81ED-4DB2-BD59-A6C34878D82A}">
                    <a16:rowId xmlns:a16="http://schemas.microsoft.com/office/drawing/2014/main" val="1191534653"/>
                  </a:ext>
                </a:extLst>
              </a:tr>
              <a:tr h="829626">
                <a:tc>
                  <a:txBody>
                    <a:bodyPr/>
                    <a:lstStyle/>
                    <a:p>
                      <a:pPr fontAlgn="t"/>
                      <a:r>
                        <a:rPr lang="en-US" sz="1400" cap="none" spc="0">
                          <a:solidFill>
                            <a:schemeClr val="bg1"/>
                          </a:solidFill>
                          <a:effectLst/>
                        </a:rPr>
                        <a:t>Class B</a:t>
                      </a:r>
                    </a:p>
                  </a:txBody>
                  <a:tcPr marL="59247" marR="59247" marT="59247" marB="56878">
                    <a:lnL w="12700" cmpd="sng">
                      <a:noFill/>
                      <a:prstDash val="solid"/>
                    </a:lnL>
                    <a:lnR w="12700" cmpd="sng">
                      <a:noFill/>
                      <a:prstDash val="solid"/>
                    </a:lnR>
                    <a:lnT w="12700" cmpd="sng">
                      <a:noFill/>
                      <a:prstDash val="solid"/>
                    </a:lnT>
                    <a:lnB w="12700" cmpd="sng">
                      <a:noFill/>
                      <a:prstDash val="solid"/>
                    </a:lnB>
                    <a:solidFill>
                      <a:srgbClr val="262626"/>
                    </a:solidFill>
                  </a:tcPr>
                </a:tc>
                <a:tc>
                  <a:txBody>
                    <a:bodyPr/>
                    <a:lstStyle/>
                    <a:p>
                      <a:pPr fontAlgn="t"/>
                      <a:r>
                        <a:rPr lang="en-US" sz="1400" cap="none" spc="0">
                          <a:solidFill>
                            <a:schemeClr val="bg1"/>
                          </a:solidFill>
                          <a:effectLst/>
                        </a:rPr>
                        <a:t>255.255.0.0</a:t>
                      </a:r>
                    </a:p>
                  </a:txBody>
                  <a:tcPr marL="59247" marR="59247" marT="59247" marB="56878">
                    <a:lnL w="12700" cmpd="sng">
                      <a:noFill/>
                      <a:prstDash val="solid"/>
                    </a:lnL>
                    <a:lnR w="12700" cmpd="sng">
                      <a:noFill/>
                      <a:prstDash val="solid"/>
                    </a:lnR>
                    <a:lnT w="12700" cmpd="sng">
                      <a:noFill/>
                      <a:prstDash val="solid"/>
                    </a:lnT>
                    <a:lnB w="12700" cmpd="sng">
                      <a:noFill/>
                      <a:prstDash val="solid"/>
                    </a:lnB>
                    <a:solidFill>
                      <a:srgbClr val="262626"/>
                    </a:solidFill>
                  </a:tcPr>
                </a:tc>
                <a:tc>
                  <a:txBody>
                    <a:bodyPr/>
                    <a:lstStyle/>
                    <a:p>
                      <a:pPr fontAlgn="t"/>
                      <a:r>
                        <a:rPr lang="en-US" sz="1400" cap="none" spc="0">
                          <a:solidFill>
                            <a:schemeClr val="bg1"/>
                          </a:solidFill>
                          <a:effectLst/>
                        </a:rPr>
                        <a:t>/16</a:t>
                      </a:r>
                    </a:p>
                  </a:txBody>
                  <a:tcPr marL="59247" marR="59247" marT="59247" marB="56878">
                    <a:lnL w="12700" cmpd="sng">
                      <a:noFill/>
                      <a:prstDash val="solid"/>
                    </a:lnL>
                    <a:lnR w="12700" cmpd="sng">
                      <a:noFill/>
                      <a:prstDash val="solid"/>
                    </a:lnR>
                    <a:lnT w="12700" cmpd="sng">
                      <a:noFill/>
                      <a:prstDash val="solid"/>
                    </a:lnT>
                    <a:lnB w="12700" cmpd="sng">
                      <a:noFill/>
                      <a:prstDash val="solid"/>
                    </a:lnB>
                    <a:solidFill>
                      <a:srgbClr val="262626"/>
                    </a:solidFill>
                  </a:tcPr>
                </a:tc>
                <a:tc>
                  <a:txBody>
                    <a:bodyPr/>
                    <a:lstStyle/>
                    <a:p>
                      <a:pPr fontAlgn="t"/>
                      <a:r>
                        <a:rPr lang="en-US" sz="1400" cap="none" spc="0">
                          <a:solidFill>
                            <a:schemeClr val="bg1"/>
                          </a:solidFill>
                          <a:effectLst/>
                        </a:rPr>
                        <a:t>11111111.11111111.00000000.00000000</a:t>
                      </a:r>
                    </a:p>
                  </a:txBody>
                  <a:tcPr marL="59247" marR="59247" marT="59247" marB="56878">
                    <a:lnL w="12700" cmpd="sng">
                      <a:noFill/>
                      <a:prstDash val="solid"/>
                    </a:lnL>
                    <a:lnR w="12700" cmpd="sng">
                      <a:noFill/>
                      <a:prstDash val="solid"/>
                    </a:lnR>
                    <a:lnT w="12700" cmpd="sng">
                      <a:noFill/>
                      <a:prstDash val="solid"/>
                    </a:lnT>
                    <a:lnB w="12700" cmpd="sng">
                      <a:noFill/>
                      <a:prstDash val="solid"/>
                    </a:lnB>
                    <a:solidFill>
                      <a:srgbClr val="262626"/>
                    </a:solidFill>
                  </a:tcPr>
                </a:tc>
                <a:extLst>
                  <a:ext uri="{0D108BD9-81ED-4DB2-BD59-A6C34878D82A}">
                    <a16:rowId xmlns:a16="http://schemas.microsoft.com/office/drawing/2014/main" val="1310486745"/>
                  </a:ext>
                </a:extLst>
              </a:tr>
              <a:tr h="829626">
                <a:tc>
                  <a:txBody>
                    <a:bodyPr/>
                    <a:lstStyle/>
                    <a:p>
                      <a:pPr fontAlgn="t"/>
                      <a:r>
                        <a:rPr lang="en-US" sz="1400" cap="none" spc="0">
                          <a:solidFill>
                            <a:schemeClr val="bg1"/>
                          </a:solidFill>
                          <a:effectLst/>
                        </a:rPr>
                        <a:t>Class C</a:t>
                      </a:r>
                    </a:p>
                  </a:txBody>
                  <a:tcPr marL="59247" marR="59247" marT="59247" marB="56878">
                    <a:lnL w="12700" cmpd="sng">
                      <a:noFill/>
                      <a:prstDash val="solid"/>
                    </a:lnL>
                    <a:lnR w="12700" cmpd="sng">
                      <a:noFill/>
                      <a:prstDash val="solid"/>
                    </a:lnR>
                    <a:lnT w="12700" cmpd="sng">
                      <a:noFill/>
                      <a:prstDash val="solid"/>
                    </a:lnT>
                    <a:lnB w="12700" cmpd="sng">
                      <a:noFill/>
                      <a:prstDash val="solid"/>
                    </a:lnB>
                    <a:solidFill>
                      <a:schemeClr val="tx1">
                        <a:lumMod val="65000"/>
                        <a:lumOff val="35000"/>
                      </a:schemeClr>
                    </a:solidFill>
                  </a:tcPr>
                </a:tc>
                <a:tc>
                  <a:txBody>
                    <a:bodyPr/>
                    <a:lstStyle/>
                    <a:p>
                      <a:pPr fontAlgn="t"/>
                      <a:r>
                        <a:rPr lang="en-US" sz="1400" cap="none" spc="0" dirty="0">
                          <a:solidFill>
                            <a:schemeClr val="bg1"/>
                          </a:solidFill>
                          <a:effectLst/>
                        </a:rPr>
                        <a:t>255.255.255.0</a:t>
                      </a:r>
                    </a:p>
                  </a:txBody>
                  <a:tcPr marL="59247" marR="59247" marT="59247" marB="56878">
                    <a:lnL w="12700" cmpd="sng">
                      <a:noFill/>
                      <a:prstDash val="solid"/>
                    </a:lnL>
                    <a:lnR w="12700" cmpd="sng">
                      <a:noFill/>
                      <a:prstDash val="solid"/>
                    </a:lnR>
                    <a:lnT w="12700" cmpd="sng">
                      <a:noFill/>
                      <a:prstDash val="solid"/>
                    </a:lnT>
                    <a:lnB w="12700" cmpd="sng">
                      <a:noFill/>
                      <a:prstDash val="solid"/>
                    </a:lnB>
                    <a:solidFill>
                      <a:schemeClr val="tx1">
                        <a:lumMod val="65000"/>
                        <a:lumOff val="35000"/>
                      </a:schemeClr>
                    </a:solidFill>
                  </a:tcPr>
                </a:tc>
                <a:tc>
                  <a:txBody>
                    <a:bodyPr/>
                    <a:lstStyle/>
                    <a:p>
                      <a:pPr fontAlgn="t"/>
                      <a:r>
                        <a:rPr lang="en-US" sz="1400" cap="none" spc="0">
                          <a:solidFill>
                            <a:schemeClr val="bg1"/>
                          </a:solidFill>
                          <a:effectLst/>
                        </a:rPr>
                        <a:t>/24</a:t>
                      </a:r>
                    </a:p>
                  </a:txBody>
                  <a:tcPr marL="59247" marR="59247" marT="59247" marB="56878">
                    <a:lnL w="12700" cmpd="sng">
                      <a:noFill/>
                      <a:prstDash val="solid"/>
                    </a:lnL>
                    <a:lnR w="12700" cmpd="sng">
                      <a:noFill/>
                      <a:prstDash val="solid"/>
                    </a:lnR>
                    <a:lnT w="12700" cmpd="sng">
                      <a:noFill/>
                      <a:prstDash val="solid"/>
                    </a:lnT>
                    <a:lnB w="12700" cmpd="sng">
                      <a:noFill/>
                      <a:prstDash val="solid"/>
                    </a:lnB>
                    <a:solidFill>
                      <a:schemeClr val="tx1">
                        <a:lumMod val="65000"/>
                        <a:lumOff val="35000"/>
                      </a:schemeClr>
                    </a:solidFill>
                  </a:tcPr>
                </a:tc>
                <a:tc>
                  <a:txBody>
                    <a:bodyPr/>
                    <a:lstStyle/>
                    <a:p>
                      <a:pPr fontAlgn="t"/>
                      <a:r>
                        <a:rPr lang="en-US" sz="1400" cap="none" spc="0" dirty="0">
                          <a:solidFill>
                            <a:schemeClr val="bg1"/>
                          </a:solidFill>
                          <a:effectLst/>
                        </a:rPr>
                        <a:t>11111111.11111111.11111111.00000000</a:t>
                      </a:r>
                    </a:p>
                  </a:txBody>
                  <a:tcPr marL="59247" marR="59247" marT="59247" marB="56878">
                    <a:lnL w="12700" cmpd="sng">
                      <a:noFill/>
                      <a:prstDash val="solid"/>
                    </a:lnL>
                    <a:lnR w="12700" cmpd="sng">
                      <a:noFill/>
                      <a:prstDash val="solid"/>
                    </a:lnR>
                    <a:lnT w="12700" cmpd="sng">
                      <a:noFill/>
                      <a:prstDash val="solid"/>
                    </a:lnT>
                    <a:lnB w="12700" cmpd="sng">
                      <a:noFill/>
                      <a:prstDash val="solid"/>
                    </a:lnB>
                    <a:solidFill>
                      <a:schemeClr val="tx1">
                        <a:lumMod val="65000"/>
                        <a:lumOff val="35000"/>
                      </a:schemeClr>
                    </a:solidFill>
                  </a:tcPr>
                </a:tc>
                <a:extLst>
                  <a:ext uri="{0D108BD9-81ED-4DB2-BD59-A6C34878D82A}">
                    <a16:rowId xmlns:a16="http://schemas.microsoft.com/office/drawing/2014/main" val="1120295064"/>
                  </a:ext>
                </a:extLst>
              </a:tr>
            </a:tbl>
          </a:graphicData>
        </a:graphic>
      </p:graphicFrame>
    </p:spTree>
    <p:extLst>
      <p:ext uri="{BB962C8B-B14F-4D97-AF65-F5344CB8AC3E}">
        <p14:creationId xmlns:p14="http://schemas.microsoft.com/office/powerpoint/2010/main" val="31876385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4" name="Rectangle 70">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43467" y="640080"/>
            <a:ext cx="3096427" cy="5613236"/>
          </a:xfrm>
        </p:spPr>
        <p:txBody>
          <a:bodyPr anchor="ctr">
            <a:normAutofit/>
          </a:bodyPr>
          <a:lstStyle/>
          <a:p>
            <a:r>
              <a:rPr lang="en-US" dirty="0">
                <a:solidFill>
                  <a:srgbClr val="FFFFFF"/>
                </a:solidFill>
              </a:rPr>
              <a:t>Chapter 4 –IP version 6 Addresses </a:t>
            </a:r>
            <a:endParaRPr lang="en-US" dirty="0">
              <a:solidFill>
                <a:srgbClr val="FFFFFF"/>
              </a:solidFill>
              <a:latin typeface="Bebas Neue" panose="020B0606020202050201" pitchFamily="34" charset="0"/>
            </a:endParaRPr>
          </a:p>
        </p:txBody>
      </p:sp>
      <p:sp>
        <p:nvSpPr>
          <p:cNvPr id="3" name="Content Placeholder 2"/>
          <p:cNvSpPr>
            <a:spLocks noGrp="1"/>
          </p:cNvSpPr>
          <p:nvPr>
            <p:ph idx="1"/>
          </p:nvPr>
        </p:nvSpPr>
        <p:spPr>
          <a:xfrm>
            <a:off x="4699818" y="1219178"/>
            <a:ext cx="6848715" cy="2484884"/>
          </a:xfrm>
        </p:spPr>
        <p:txBody>
          <a:bodyPr anchor="ctr">
            <a:normAutofit lnSpcReduction="10000"/>
          </a:bodyPr>
          <a:lstStyle/>
          <a:p>
            <a:pPr marL="0" indent="0">
              <a:buNone/>
            </a:pPr>
            <a:r>
              <a:rPr lang="en-US" sz="2000" dirty="0"/>
              <a:t> </a:t>
            </a:r>
            <a:r>
              <a:rPr lang="en-US" dirty="0"/>
              <a:t>IPv6 addresses use 128 bits. IPv6 addresses are also displayed using hexadecimal, which is quite different from the dotted decimal system used to write IPv4 addresses. This is important because hexadecimal numbers contain 4 bits, therefore an IPv6 address consist of 32 hexadecimal values.</a:t>
            </a:r>
          </a:p>
          <a:p>
            <a:endParaRPr lang="en-US" sz="2000" dirty="0">
              <a:latin typeface="Montserrat Light" panose="00000400000000000000" pitchFamily="50" charset="0"/>
            </a:endParaRPr>
          </a:p>
        </p:txBody>
      </p:sp>
      <p:pic>
        <p:nvPicPr>
          <p:cNvPr id="5122" name="Picture 2" descr="An IP version 6 IP address divided into 8 groups of 16 Bits.">
            <a:extLst>
              <a:ext uri="{FF2B5EF4-FFF2-40B4-BE49-F238E27FC236}">
                <a16:creationId xmlns:a16="http://schemas.microsoft.com/office/drawing/2014/main" id="{62437274-40DF-45B5-A136-149C6F9B4D3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393362" y="3742907"/>
            <a:ext cx="7516549" cy="2067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806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2925"/>
            <a:ext cx="10515600" cy="1147763"/>
          </a:xfrm>
        </p:spPr>
        <p:txBody>
          <a:bodyPr>
            <a:normAutofit fontScale="90000"/>
          </a:bodyPr>
          <a:lstStyle/>
          <a:p>
            <a:r>
              <a:rPr lang="en-US" dirty="0"/>
              <a:t>Chapter 4 –Static and Dynamic IP addresses</a:t>
            </a:r>
            <a:br>
              <a:rPr lang="en-US" b="1" dirty="0"/>
            </a:br>
            <a:endParaRPr lang="en-US" dirty="0">
              <a:solidFill>
                <a:srgbClr val="063D63"/>
              </a:solidFill>
              <a:latin typeface="Bebas Neue" panose="020B0606020202050201" pitchFamily="34" charset="0"/>
            </a:endParaRPr>
          </a:p>
        </p:txBody>
      </p:sp>
      <p:sp>
        <p:nvSpPr>
          <p:cNvPr id="3" name="Content Placeholder 2"/>
          <p:cNvSpPr>
            <a:spLocks noGrp="1"/>
          </p:cNvSpPr>
          <p:nvPr>
            <p:ph idx="1"/>
          </p:nvPr>
        </p:nvSpPr>
        <p:spPr/>
        <p:txBody>
          <a:bodyPr>
            <a:normAutofit/>
          </a:bodyPr>
          <a:lstStyle/>
          <a:p>
            <a:r>
              <a:rPr lang="en-US" dirty="0"/>
              <a:t>Static IP addresses do not change and are consistent.</a:t>
            </a:r>
          </a:p>
          <a:p>
            <a:endParaRPr lang="en-US" dirty="0">
              <a:solidFill>
                <a:srgbClr val="00111E"/>
              </a:solidFill>
            </a:endParaRPr>
          </a:p>
          <a:p>
            <a:r>
              <a:rPr lang="en-US" dirty="0"/>
              <a:t>Dynamic IP addresses change periodically and are usually provided to network clients by a Dynamic Host Configuration Protocol server or router.</a:t>
            </a:r>
            <a:endParaRPr lang="en-US" dirty="0">
              <a:solidFill>
                <a:srgbClr val="00111E"/>
              </a:solidFill>
            </a:endParaRPr>
          </a:p>
        </p:txBody>
      </p:sp>
    </p:spTree>
    <p:extLst>
      <p:ext uri="{BB962C8B-B14F-4D97-AF65-F5344CB8AC3E}">
        <p14:creationId xmlns:p14="http://schemas.microsoft.com/office/powerpoint/2010/main" val="387141887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729</Words>
  <Application>Microsoft Office PowerPoint</Application>
  <PresentationFormat>Widescreen</PresentationFormat>
  <Paragraphs>104</Paragraphs>
  <Slides>12</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12</vt:i4>
      </vt:variant>
    </vt:vector>
  </HeadingPairs>
  <TitlesOfParts>
    <vt:vector size="22" baseType="lpstr">
      <vt:lpstr>Calibri</vt:lpstr>
      <vt:lpstr>Poppins Medium</vt:lpstr>
      <vt:lpstr>Bebas Neue</vt:lpstr>
      <vt:lpstr>Montserrat Light</vt:lpstr>
      <vt:lpstr>Arial</vt:lpstr>
      <vt:lpstr>Montserrat</vt:lpstr>
      <vt:lpstr>Poppins SemiBold</vt:lpstr>
      <vt:lpstr>Calibri Light</vt:lpstr>
      <vt:lpstr>Office Theme</vt:lpstr>
      <vt:lpstr>Custom Design</vt:lpstr>
      <vt:lpstr>PowerPoint Presentation</vt:lpstr>
      <vt:lpstr>Chapter 4  IP Addresses </vt:lpstr>
      <vt:lpstr>Objectives </vt:lpstr>
      <vt:lpstr>Chapter 4 –IP Addresses </vt:lpstr>
      <vt:lpstr>Chapter 4 –Network and Host </vt:lpstr>
      <vt:lpstr>Chapter 4 Classes of IPv4 Addresses  </vt:lpstr>
      <vt:lpstr>Chapter 4 –IP Addresses, Subnet Mask, Slash Notation, Binary</vt:lpstr>
      <vt:lpstr>Chapter 4 –IP version 6 Addresses </vt:lpstr>
      <vt:lpstr>Chapter 4 –Static and Dynamic IP addresses </vt:lpstr>
      <vt:lpstr>Chapter 4 –Public and Private IP addresses </vt:lpstr>
      <vt:lpstr>Chapter 4 –Network Address Translation (NAT)</vt:lpstr>
      <vt:lpstr>Chapter 4 –IPV6 Address Types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Leaston</dc:creator>
  <cp:lastModifiedBy>John Leaston</cp:lastModifiedBy>
  <cp:revision>3</cp:revision>
  <dcterms:created xsi:type="dcterms:W3CDTF">2021-02-03T01:51:03Z</dcterms:created>
  <dcterms:modified xsi:type="dcterms:W3CDTF">2021-02-03T02:37:42Z</dcterms:modified>
</cp:coreProperties>
</file>

<file path=docProps/thumbnail.jpeg>
</file>